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0" r:id="rId1"/>
  </p:sldMasterIdLst>
  <p:notesMasterIdLst>
    <p:notesMasterId r:id="rId31"/>
  </p:notesMasterIdLst>
  <p:sldIdLst>
    <p:sldId id="285" r:id="rId2"/>
    <p:sldId id="318" r:id="rId3"/>
    <p:sldId id="320" r:id="rId4"/>
    <p:sldId id="317" r:id="rId5"/>
    <p:sldId id="287" r:id="rId6"/>
    <p:sldId id="288" r:id="rId7"/>
    <p:sldId id="300" r:id="rId8"/>
    <p:sldId id="290" r:id="rId9"/>
    <p:sldId id="289" r:id="rId10"/>
    <p:sldId id="330" r:id="rId11"/>
    <p:sldId id="292" r:id="rId12"/>
    <p:sldId id="293" r:id="rId13"/>
    <p:sldId id="298" r:id="rId14"/>
    <p:sldId id="325" r:id="rId15"/>
    <p:sldId id="294" r:id="rId16"/>
    <p:sldId id="299" r:id="rId17"/>
    <p:sldId id="314" r:id="rId18"/>
    <p:sldId id="331" r:id="rId19"/>
    <p:sldId id="326" r:id="rId20"/>
    <p:sldId id="302" r:id="rId21"/>
    <p:sldId id="312" r:id="rId22"/>
    <p:sldId id="303" r:id="rId23"/>
    <p:sldId id="334" r:id="rId24"/>
    <p:sldId id="332" r:id="rId25"/>
    <p:sldId id="305" r:id="rId26"/>
    <p:sldId id="306" r:id="rId27"/>
    <p:sldId id="324" r:id="rId28"/>
    <p:sldId id="337" r:id="rId29"/>
    <p:sldId id="336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AFB"/>
    <a:srgbClr val="05E2FE"/>
    <a:srgbClr val="D8DFFC"/>
    <a:srgbClr val="61B2FF"/>
    <a:srgbClr val="1183FF"/>
    <a:srgbClr val="089652"/>
    <a:srgbClr val="0481D6"/>
    <a:srgbClr val="E6E6E6"/>
    <a:srgbClr val="3892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83E2B2-CE58-4528-B6E7-A9ED766AF9EF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2"/>
      </a:tcTxStyle>
      <a:tcStyle>
        <a:tcBdr>
          <a:top>
            <a:ln w="6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2">
          <a:shade val="40000"/>
        </a:schemeClr>
      </a:tcTxStyle>
      <a:tcStyle>
        <a:tcBdr/>
        <a:fill>
          <a:solidFill>
            <a:schemeClr val="accent2">
              <a:alpha val="4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2" autoAdjust="0"/>
    <p:restoredTop sz="71411" autoAdjust="0"/>
  </p:normalViewPr>
  <p:slideViewPr>
    <p:cSldViewPr snapToGrid="0" snapToObjects="1">
      <p:cViewPr varScale="1">
        <p:scale>
          <a:sx n="92" d="100"/>
          <a:sy n="92" d="100"/>
        </p:scale>
        <p:origin x="84" y="138"/>
      </p:cViewPr>
      <p:guideLst>
        <p:guide orient="horz" pos="1617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2058" y="9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48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감소고객 </a:t>
            </a:r>
            <a:r>
              <a:rPr lang="en-US" altLang="ko-KR" dirty="0"/>
              <a:t>=/=</a:t>
            </a:r>
            <a:r>
              <a:rPr lang="ko-KR" altLang="en-US" dirty="0"/>
              <a:t> 유의고객</a:t>
            </a:r>
          </a:p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유의미한 변화가 있는 층만 분리해 유의고객으로 설정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각 고객별 매출 </a:t>
            </a:r>
            <a:r>
              <a:rPr lang="en-US" altLang="ko-KR" dirty="0"/>
              <a:t>‘</a:t>
            </a:r>
            <a:r>
              <a:rPr lang="ko-KR" altLang="en-US" dirty="0"/>
              <a:t>증감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ko-KR" altLang="en-US" dirty="0" err="1"/>
              <a:t>퍼센테이지</a:t>
            </a:r>
            <a:r>
              <a:rPr lang="ko-KR" altLang="en-US" dirty="0"/>
              <a:t> 확인</a:t>
            </a:r>
            <a:r>
              <a:rPr lang="en-US" altLang="ko-KR" dirty="0"/>
              <a:t>(</a:t>
            </a:r>
            <a:r>
              <a:rPr lang="ko-KR" altLang="en-US" dirty="0"/>
              <a:t>전년대비 </a:t>
            </a:r>
            <a:r>
              <a:rPr lang="en-US" altLang="ko-KR" dirty="0"/>
              <a:t>n% </a:t>
            </a:r>
            <a:r>
              <a:rPr lang="ko-KR" altLang="en-US" dirty="0"/>
              <a:t>증가</a:t>
            </a:r>
            <a:r>
              <a:rPr lang="en-US" altLang="ko-KR" dirty="0"/>
              <a:t>/</a:t>
            </a:r>
            <a:r>
              <a:rPr lang="ko-KR" altLang="en-US" dirty="0"/>
              <a:t>감소</a:t>
            </a:r>
            <a:r>
              <a:rPr lang="en-US" altLang="ko-KR" dirty="0"/>
              <a:t>)</a:t>
            </a:r>
          </a:p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감소고객의 하위 </a:t>
            </a:r>
            <a:r>
              <a:rPr lang="en-US" altLang="ko-KR" dirty="0"/>
              <a:t>75% </a:t>
            </a:r>
            <a:r>
              <a:rPr lang="ko-KR" altLang="en-US" dirty="0"/>
              <a:t>구간만 분리</a:t>
            </a:r>
          </a:p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전년대비 매출이 </a:t>
            </a:r>
            <a:r>
              <a:rPr lang="en-US" altLang="ko-KR" dirty="0"/>
              <a:t>9%</a:t>
            </a:r>
            <a:r>
              <a:rPr lang="ko-KR" altLang="en-US" dirty="0"/>
              <a:t> 하락한 고객이 해당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(*</a:t>
            </a:r>
            <a:r>
              <a:rPr lang="ko-KR" altLang="en-US" dirty="0"/>
              <a:t>이상치 제거 이유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14</a:t>
            </a:r>
            <a:r>
              <a:rPr lang="ko-KR" altLang="en-US" dirty="0"/>
              <a:t>년 구매액이 </a:t>
            </a:r>
            <a:r>
              <a:rPr lang="en-US" altLang="ko-KR" dirty="0"/>
              <a:t>0</a:t>
            </a:r>
            <a:r>
              <a:rPr lang="ko-KR" altLang="en-US" dirty="0"/>
              <a:t>원이고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년 구매액이 </a:t>
            </a:r>
            <a:r>
              <a:rPr lang="en-US" altLang="ko-KR" dirty="0"/>
              <a:t>10,000</a:t>
            </a:r>
            <a:r>
              <a:rPr lang="ko-KR" altLang="en-US" dirty="0"/>
              <a:t>원인 경우 증감률 </a:t>
            </a:r>
            <a:r>
              <a:rPr lang="en-US" altLang="ko-KR" dirty="0"/>
              <a:t>10,000%</a:t>
            </a:r>
            <a:r>
              <a:rPr lang="ko-KR" altLang="en-US" dirty="0"/>
              <a:t>와 같이 비정상적인 수치가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825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/>
              <a:t>[1.</a:t>
            </a:r>
            <a:r>
              <a:rPr lang="ko-KR" altLang="en-US" dirty="0"/>
              <a:t>차후 </a:t>
            </a:r>
            <a:r>
              <a:rPr lang="ko-KR" altLang="en-US" dirty="0" err="1"/>
              <a:t>머신러닝</a:t>
            </a:r>
            <a:r>
              <a:rPr lang="ko-KR" altLang="en-US" dirty="0"/>
              <a:t> 활용을 위한 범주화</a:t>
            </a:r>
            <a:r>
              <a:rPr lang="en-US" altLang="ko-KR" dirty="0"/>
              <a:t>]</a:t>
            </a:r>
          </a:p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시간대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24</a:t>
            </a:r>
            <a:r>
              <a:rPr lang="ko-KR" altLang="en-US" dirty="0"/>
              <a:t>시간대를 </a:t>
            </a:r>
            <a:r>
              <a:rPr lang="en-US" altLang="ko-KR" dirty="0"/>
              <a:t>5</a:t>
            </a:r>
            <a:r>
              <a:rPr lang="ko-KR" altLang="en-US" dirty="0"/>
              <a:t> 구간 시간대로 간소화</a:t>
            </a:r>
          </a:p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지역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41</a:t>
            </a:r>
            <a:r>
              <a:rPr lang="ko-KR" altLang="en-US" dirty="0"/>
              <a:t>개 구역을 </a:t>
            </a:r>
            <a:r>
              <a:rPr lang="en-US" altLang="ko-KR" dirty="0"/>
              <a:t>16</a:t>
            </a:r>
            <a:r>
              <a:rPr lang="ko-KR" altLang="en-US" dirty="0"/>
              <a:t>개 구역으로 간소화 </a:t>
            </a:r>
            <a:r>
              <a:rPr lang="en-US" altLang="ko-KR" dirty="0"/>
              <a:t>(</a:t>
            </a:r>
            <a:r>
              <a:rPr lang="ko-KR" altLang="en-US" dirty="0"/>
              <a:t>지역코드 참고</a:t>
            </a:r>
            <a:r>
              <a:rPr lang="en-US" altLang="ko-KR" dirty="0"/>
              <a:t>)</a:t>
            </a:r>
          </a:p>
          <a:p>
            <a:pPr>
              <a:defRPr/>
            </a:pPr>
            <a:r>
              <a:rPr lang="en-US" altLang="ko-KR" sz="1100" dirty="0"/>
              <a:t>-</a:t>
            </a:r>
            <a:r>
              <a:rPr lang="ko-KR" altLang="en-US" sz="1100" dirty="0"/>
              <a:t>연령대</a:t>
            </a:r>
          </a:p>
          <a:p>
            <a:pPr>
              <a:defRPr/>
            </a:pPr>
            <a:r>
              <a:rPr lang="en-US" altLang="ko-KR" sz="1100" dirty="0"/>
              <a:t>(1)</a:t>
            </a:r>
            <a:r>
              <a:rPr lang="ko-KR" altLang="en-US" sz="1100" dirty="0"/>
              <a:t> 주 고객층인 중장년층 분리 </a:t>
            </a:r>
          </a:p>
          <a:p>
            <a:pPr>
              <a:defRPr/>
            </a:pPr>
            <a:r>
              <a:rPr lang="en-US" altLang="ko-KR" sz="1100" dirty="0"/>
              <a:t>(2)</a:t>
            </a:r>
            <a:r>
              <a:rPr lang="ko-KR" altLang="en-US" sz="1100" dirty="0"/>
              <a:t> 중장년층 이하</a:t>
            </a:r>
            <a:r>
              <a:rPr lang="en-US" altLang="ko-KR" sz="1100" dirty="0"/>
              <a:t>,</a:t>
            </a:r>
            <a:r>
              <a:rPr lang="ko-KR" altLang="en-US" sz="1100" dirty="0"/>
              <a:t> 중장년층</a:t>
            </a:r>
            <a:r>
              <a:rPr lang="en-US" altLang="ko-KR" sz="1100" dirty="0"/>
              <a:t>,</a:t>
            </a:r>
            <a:r>
              <a:rPr lang="ko-KR" altLang="en-US" sz="1100" dirty="0"/>
              <a:t> 중장년층 이상 </a:t>
            </a:r>
            <a:r>
              <a:rPr lang="en-US" altLang="ko-KR" sz="1100" dirty="0"/>
              <a:t>-&gt;</a:t>
            </a:r>
            <a:r>
              <a:rPr lang="ko-KR" altLang="en-US" sz="1100" dirty="0"/>
              <a:t> 한 번 더 카테고리 분리 </a:t>
            </a:r>
          </a:p>
          <a:p>
            <a:pPr>
              <a:defRPr/>
            </a:pPr>
            <a:r>
              <a:rPr lang="en-US" altLang="ko-KR" sz="1100" dirty="0"/>
              <a:t>(3)</a:t>
            </a:r>
            <a:r>
              <a:rPr lang="ko-KR" altLang="en-US" sz="1100" dirty="0"/>
              <a:t> 최종 </a:t>
            </a:r>
            <a:r>
              <a:rPr lang="en-US" altLang="ko-KR" sz="1100" dirty="0"/>
              <a:t>5</a:t>
            </a:r>
            <a:r>
              <a:rPr lang="ko-KR" altLang="en-US" sz="1100" dirty="0"/>
              <a:t>개 카테고리로 분류</a:t>
            </a:r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785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299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/>
              <a:t>[2.</a:t>
            </a:r>
            <a:r>
              <a:rPr lang="ko-KR" altLang="en-US" dirty="0"/>
              <a:t>차후 </a:t>
            </a:r>
            <a:r>
              <a:rPr lang="ko-KR" altLang="en-US" dirty="0" err="1"/>
              <a:t>머신러닝</a:t>
            </a:r>
            <a:r>
              <a:rPr lang="ko-KR" altLang="en-US" dirty="0"/>
              <a:t> 활용을 위한 피처 엔지니어링</a:t>
            </a:r>
            <a:r>
              <a:rPr lang="en-US" altLang="ko-KR" dirty="0"/>
              <a:t>]</a:t>
            </a:r>
          </a:p>
          <a:p>
            <a:pPr>
              <a:defRPr/>
            </a:pPr>
            <a:r>
              <a:rPr lang="en-US" altLang="ko-KR" dirty="0"/>
              <a:t>3000</a:t>
            </a:r>
            <a:r>
              <a:rPr lang="ko-KR" altLang="en-US" dirty="0"/>
              <a:t>여개의 카테고리를 </a:t>
            </a:r>
            <a:r>
              <a:rPr lang="en-US" altLang="ko-KR" dirty="0"/>
              <a:t>14</a:t>
            </a:r>
            <a:r>
              <a:rPr lang="ko-KR" altLang="en-US" dirty="0"/>
              <a:t>가지로 통합분류하고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3</a:t>
            </a:r>
            <a:r>
              <a:rPr lang="ko-KR" altLang="en-US" dirty="0"/>
              <a:t>가지 카테고리로 분류</a:t>
            </a:r>
            <a:r>
              <a:rPr lang="en-US" altLang="ko-KR" dirty="0"/>
              <a:t>/</a:t>
            </a:r>
            <a:r>
              <a:rPr lang="ko-KR" altLang="en-US" dirty="0"/>
              <a:t>통합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*</a:t>
            </a:r>
            <a:r>
              <a:rPr lang="ko-KR" altLang="en-US" dirty="0"/>
              <a:t>분류 기준은 </a:t>
            </a:r>
            <a:r>
              <a:rPr lang="en-US" altLang="ko-KR" dirty="0"/>
              <a:t>L</a:t>
            </a:r>
            <a:r>
              <a:rPr lang="ko-KR" altLang="en-US" dirty="0"/>
              <a:t>사 온라인몰</a:t>
            </a:r>
            <a:r>
              <a:rPr lang="en-US" altLang="ko-KR" dirty="0"/>
              <a:t>/</a:t>
            </a:r>
            <a:r>
              <a:rPr lang="ko-KR" altLang="en-US" dirty="0"/>
              <a:t>대한상공회의소 상품 분류 참고</a:t>
            </a:r>
          </a:p>
        </p:txBody>
      </p:sp>
    </p:spTree>
    <p:extLst>
      <p:ext uri="{BB962C8B-B14F-4D97-AF65-F5344CB8AC3E}">
        <p14:creationId xmlns:p14="http://schemas.microsoft.com/office/powerpoint/2010/main" val="4123431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1-6</a:t>
            </a:r>
            <a:r>
              <a:rPr lang="ko-KR" altLang="en-US" dirty="0"/>
              <a:t>분기 데이터로 학습 및 검증을 진행해 </a:t>
            </a:r>
            <a:r>
              <a:rPr lang="en-US" altLang="ko-KR" dirty="0"/>
              <a:t>1</a:t>
            </a:r>
            <a:r>
              <a:rPr lang="ko-KR" altLang="en-US" dirty="0"/>
              <a:t>차적으로 모델을 설계</a:t>
            </a:r>
          </a:p>
          <a:p>
            <a:r>
              <a:rPr lang="en-US" altLang="ko-KR" dirty="0"/>
              <a:t>2-7</a:t>
            </a:r>
            <a:r>
              <a:rPr lang="ko-KR" altLang="en-US" dirty="0"/>
              <a:t>분기 데이터로 모델에 대한 </a:t>
            </a:r>
            <a:r>
              <a:rPr lang="ko-KR" altLang="en-US" dirty="0" err="1"/>
              <a:t>과적합</a:t>
            </a:r>
            <a:r>
              <a:rPr lang="ko-KR" altLang="en-US" dirty="0"/>
              <a:t> 여부 검토 및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조정</a:t>
            </a:r>
          </a:p>
          <a:p>
            <a:r>
              <a:rPr lang="en-US" altLang="ko-KR" dirty="0"/>
              <a:t>3-8</a:t>
            </a:r>
            <a:r>
              <a:rPr lang="ko-KR" altLang="en-US" dirty="0"/>
              <a:t>분기 데이터로 최종 평가 진행</a:t>
            </a:r>
          </a:p>
          <a:p>
            <a:endParaRPr lang="ko-KR" altLang="en-US" dirty="0"/>
          </a:p>
          <a:p>
            <a:r>
              <a:rPr lang="ko-KR" altLang="en-US" dirty="0"/>
              <a:t>차후 해당 모델을 활용해 다음분기 예측 진행 예정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88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 속성 변수는 다음과 같이 사용</a:t>
            </a:r>
            <a:endParaRPr lang="en-US" altLang="ko-KR" dirty="0"/>
          </a:p>
          <a:p>
            <a:r>
              <a:rPr lang="ko-KR" altLang="en-US" dirty="0"/>
              <a:t>차후 고객 집단의 특징 등을 탐색할 때 활용함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258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유의고객 예측에 유의미한 영향을 줄 수 있는 정보들을 피처화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등급은 고객의 기간내 총구매액을 기준으로 </a:t>
            </a:r>
            <a:r>
              <a:rPr lang="en-US" altLang="ko-KR" dirty="0"/>
              <a:t>1~5</a:t>
            </a:r>
            <a:r>
              <a:rPr lang="ko-KR" altLang="en-US" dirty="0"/>
              <a:t>등급을 나눔</a:t>
            </a:r>
            <a:endParaRPr lang="en-US" altLang="ko-KR" dirty="0"/>
          </a:p>
          <a:p>
            <a:r>
              <a:rPr lang="ko-KR" altLang="en-US" dirty="0"/>
              <a:t>평균구매 </a:t>
            </a:r>
            <a:r>
              <a:rPr lang="ko-KR" altLang="en-US" dirty="0" err="1"/>
              <a:t>품목수</a:t>
            </a:r>
            <a:r>
              <a:rPr lang="en-US" altLang="ko-KR" dirty="0"/>
              <a:t>:</a:t>
            </a:r>
            <a:r>
              <a:rPr lang="ko-KR" altLang="en-US" dirty="0"/>
              <a:t> 고객이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방문시</a:t>
            </a:r>
            <a:r>
              <a:rPr lang="ko-KR" altLang="en-US" dirty="0"/>
              <a:t> 구매하는 상품의 종류</a:t>
            </a:r>
            <a:endParaRPr lang="en-US" altLang="ko-KR" dirty="0"/>
          </a:p>
          <a:p>
            <a:r>
              <a:rPr lang="ko-KR" altLang="en-US" dirty="0"/>
              <a:t>주말 일 매출이나 고객 방문 횟수가 평일에 비해 월등히 높음 </a:t>
            </a:r>
            <a:r>
              <a:rPr lang="en-US" altLang="ko-KR" dirty="0"/>
              <a:t>-&gt;</a:t>
            </a:r>
            <a:r>
              <a:rPr lang="ko-KR" altLang="en-US" dirty="0"/>
              <a:t> 별도의 피처로 분리</a:t>
            </a:r>
            <a:endParaRPr lang="en-US" altLang="ko-KR" dirty="0"/>
          </a:p>
          <a:p>
            <a:r>
              <a:rPr lang="ko-KR" altLang="en-US" dirty="0"/>
              <a:t>기간 내 고객별 총 방문횟수</a:t>
            </a:r>
            <a:endParaRPr lang="en-US" altLang="ko-KR" dirty="0"/>
          </a:p>
          <a:p>
            <a:r>
              <a:rPr lang="ko-KR" altLang="en-US" dirty="0"/>
              <a:t>앞서 설명한 구매패턴 지수화</a:t>
            </a:r>
            <a:endParaRPr lang="en-US" altLang="ko-KR" dirty="0"/>
          </a:p>
          <a:p>
            <a:r>
              <a:rPr lang="ko-KR" altLang="en-US" dirty="0"/>
              <a:t>특정 시간대 방문 비율</a:t>
            </a:r>
            <a:endParaRPr lang="en-US" altLang="ko-KR" dirty="0"/>
          </a:p>
          <a:p>
            <a:r>
              <a:rPr lang="ko-KR" altLang="en-US" dirty="0" err="1"/>
              <a:t>최신성</a:t>
            </a:r>
            <a:r>
              <a:rPr lang="ko-KR" altLang="en-US" dirty="0"/>
              <a:t> 반영하기 위해 </a:t>
            </a:r>
            <a:r>
              <a:rPr lang="en-US" altLang="ko-KR" dirty="0"/>
              <a:t>-&gt; </a:t>
            </a:r>
            <a:r>
              <a:rPr lang="ko-KR" altLang="en-US" dirty="0"/>
              <a:t>최근방문일</a:t>
            </a:r>
            <a:r>
              <a:rPr lang="en-US" altLang="ko-KR" dirty="0"/>
              <a:t>(</a:t>
            </a:r>
            <a:r>
              <a:rPr lang="ko-KR" altLang="en-US" dirty="0"/>
              <a:t>최근에 방문한 고객일수록 감소고객 될 확률↓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466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변동 </a:t>
            </a:r>
            <a:r>
              <a:rPr lang="ko-KR" altLang="en-US" dirty="0" err="1"/>
              <a:t>누적값은</a:t>
            </a:r>
            <a:r>
              <a:rPr lang="ko-KR" altLang="en-US" dirty="0"/>
              <a:t> 모든 분기 </a:t>
            </a:r>
            <a:r>
              <a:rPr lang="ko-KR" altLang="en-US" dirty="0" err="1"/>
              <a:t>변동값의</a:t>
            </a:r>
            <a:r>
              <a:rPr lang="ko-KR" altLang="en-US" dirty="0"/>
              <a:t> 양수</a:t>
            </a:r>
            <a:r>
              <a:rPr lang="en-US" altLang="ko-KR" dirty="0"/>
              <a:t>,</a:t>
            </a:r>
            <a:r>
              <a:rPr lang="ko-KR" altLang="en-US" dirty="0"/>
              <a:t> 음수를 더한 수</a:t>
            </a:r>
            <a:endParaRPr lang="en-US" altLang="ko-KR" dirty="0"/>
          </a:p>
          <a:p>
            <a:r>
              <a:rPr lang="ko-KR" altLang="en-US" dirty="0"/>
              <a:t>변동 절댓값은 모든 분기 </a:t>
            </a:r>
            <a:r>
              <a:rPr lang="ko-KR" altLang="en-US" dirty="0" err="1"/>
              <a:t>변동값의</a:t>
            </a:r>
            <a:r>
              <a:rPr lang="ko-KR" altLang="en-US" dirty="0"/>
              <a:t> 절댓값을 더한 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구매 변동 패턴을 파악을 위해 지수화 활용</a:t>
            </a:r>
          </a:p>
        </p:txBody>
      </p:sp>
    </p:spTree>
    <p:extLst>
      <p:ext uri="{BB962C8B-B14F-4D97-AF65-F5344CB8AC3E}">
        <p14:creationId xmlns:p14="http://schemas.microsoft.com/office/powerpoint/2010/main" val="3588306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유의고객 예측을 위한 분류 모델은 </a:t>
            </a:r>
            <a:r>
              <a:rPr lang="en-US" altLang="ko-KR" dirty="0" err="1"/>
              <a:t>DecisionTree</a:t>
            </a:r>
            <a:r>
              <a:rPr lang="en-US" altLang="ko-KR" dirty="0"/>
              <a:t>, LGBM, </a:t>
            </a:r>
            <a:r>
              <a:rPr lang="en-US" altLang="ko-KR" dirty="0" err="1"/>
              <a:t>RandomForest</a:t>
            </a:r>
            <a:r>
              <a:rPr lang="en-US" altLang="ko-KR" dirty="0"/>
              <a:t>, </a:t>
            </a:r>
            <a:r>
              <a:rPr lang="en-US" altLang="ko-KR" dirty="0" err="1"/>
              <a:t>XGBClassifier</a:t>
            </a:r>
            <a:r>
              <a:rPr lang="en-US" altLang="ko-KR" dirty="0"/>
              <a:t> 4</a:t>
            </a:r>
            <a:r>
              <a:rPr lang="ko-KR" altLang="en-US" dirty="0"/>
              <a:t>가지를 검토하였고</a:t>
            </a:r>
            <a:r>
              <a:rPr lang="en-US" altLang="ko-KR" dirty="0"/>
              <a:t>, 5</a:t>
            </a:r>
            <a:r>
              <a:rPr lang="ko-KR" altLang="en-US" dirty="0"/>
              <a:t>개의 평가 지표를 종합적으로 고려해 최종 모델을 선정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모델에 대한 평가 지표로는 정확도</a:t>
            </a:r>
            <a:r>
              <a:rPr lang="en-US" altLang="ko-KR" dirty="0"/>
              <a:t>, </a:t>
            </a:r>
            <a:r>
              <a:rPr lang="ko-KR" altLang="en-US" dirty="0"/>
              <a:t>정밀도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r>
              <a:rPr lang="en-US" altLang="ko-KR" dirty="0"/>
              <a:t>, F1 score, AUC 5</a:t>
            </a:r>
            <a:r>
              <a:rPr lang="ko-KR" altLang="en-US" dirty="0"/>
              <a:t>가지를 활용하였으며</a:t>
            </a:r>
            <a:r>
              <a:rPr lang="en-US" altLang="ko-KR" dirty="0"/>
              <a:t>, </a:t>
            </a:r>
            <a:r>
              <a:rPr lang="ko-KR" altLang="en-US" dirty="0"/>
              <a:t>이 중 정확도와 </a:t>
            </a:r>
            <a:r>
              <a:rPr lang="en-US" altLang="ko-KR" dirty="0"/>
              <a:t>AUC</a:t>
            </a:r>
            <a:r>
              <a:rPr lang="ko-KR" altLang="en-US" dirty="0"/>
              <a:t>스코어에 조금 더 비중을 두어 평가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* 왜 정확도와 </a:t>
            </a:r>
            <a:r>
              <a:rPr lang="en-US" altLang="ko-KR" dirty="0"/>
              <a:t>AUC</a:t>
            </a:r>
            <a:r>
              <a:rPr lang="ko-KR" altLang="en-US" dirty="0"/>
              <a:t>스코어에 비중을 두었느냐</a:t>
            </a:r>
            <a:r>
              <a:rPr lang="en-US" altLang="ko-KR" dirty="0"/>
              <a:t>?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-&gt; </a:t>
            </a:r>
            <a:r>
              <a:rPr lang="ko-KR" altLang="en-US" dirty="0"/>
              <a:t>정확도</a:t>
            </a:r>
            <a:r>
              <a:rPr lang="en-US" altLang="ko-KR" dirty="0"/>
              <a:t>: </a:t>
            </a:r>
            <a:r>
              <a:rPr lang="ko-KR" altLang="en-US" dirty="0"/>
              <a:t>모델이 타겟을 얼마나 잘 예측하는지에 대한 평가를 보기 위해 </a:t>
            </a:r>
            <a:r>
              <a:rPr lang="en-US" altLang="ko-KR" dirty="0"/>
              <a:t>(</a:t>
            </a:r>
            <a:r>
              <a:rPr lang="ko-KR" altLang="en-US" dirty="0"/>
              <a:t>정답을 잘 맞추는지</a:t>
            </a:r>
            <a:r>
              <a:rPr lang="en-US" altLang="ko-KR" dirty="0"/>
              <a:t>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-&gt; AUC</a:t>
            </a:r>
            <a:r>
              <a:rPr lang="ko-KR" altLang="en-US" dirty="0"/>
              <a:t>스코어</a:t>
            </a:r>
            <a:r>
              <a:rPr lang="en-US" altLang="ko-KR" dirty="0"/>
              <a:t>: </a:t>
            </a:r>
            <a:r>
              <a:rPr lang="ko-KR" altLang="en-US" dirty="0"/>
              <a:t>예측 결과의 신뢰도를 재고하기 위해</a:t>
            </a:r>
            <a:r>
              <a:rPr lang="en-US" altLang="ko-KR" dirty="0"/>
              <a:t>, </a:t>
            </a:r>
            <a:r>
              <a:rPr lang="ko-KR" altLang="en-US" dirty="0"/>
              <a:t>모델의 분류성능을 전반적으로 평가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ko-KR" alt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정확도</a:t>
            </a:r>
            <a:r>
              <a:rPr lang="en-US" altLang="ko-KR" dirty="0"/>
              <a:t>: </a:t>
            </a:r>
            <a:r>
              <a:rPr lang="ko-KR" altLang="en-US" dirty="0"/>
              <a:t>전체 중 올바르게 분류된 샘플 비율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- AUC: </a:t>
            </a:r>
            <a:r>
              <a:rPr lang="ko-KR" altLang="en-US" dirty="0"/>
              <a:t>분류모델의 자체의 성능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6178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군집의 오차 정도</a:t>
            </a:r>
            <a:r>
              <a:rPr lang="en-US" altLang="ko-KR" dirty="0"/>
              <a:t>, </a:t>
            </a:r>
            <a:r>
              <a:rPr lang="ko-KR" altLang="en-US" dirty="0" err="1"/>
              <a:t>군집별</a:t>
            </a:r>
            <a:r>
              <a:rPr lang="ko-KR" altLang="en-US" dirty="0"/>
              <a:t> 인원 비중</a:t>
            </a:r>
            <a:r>
              <a:rPr lang="en-US" altLang="ko-KR" dirty="0"/>
              <a:t> </a:t>
            </a:r>
            <a:r>
              <a:rPr lang="ko-KR" altLang="en-US" dirty="0"/>
              <a:t>등을 종합적으로 고려했을 때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개의 군집으로 분리한 것이 가장 적절하다 판단</a:t>
            </a:r>
            <a:r>
              <a:rPr lang="en-US" altLang="ko-KR" dirty="0"/>
              <a:t>, </a:t>
            </a:r>
            <a:r>
              <a:rPr lang="ko-KR" altLang="en-US" dirty="0"/>
              <a:t>채택함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군집에 활용한 피처는 모델</a:t>
            </a:r>
            <a:r>
              <a:rPr lang="en-US" altLang="ko-KR" dirty="0"/>
              <a:t>(LGBM)</a:t>
            </a:r>
            <a:r>
              <a:rPr lang="ko-KR" altLang="en-US" dirty="0"/>
              <a:t>의 피처 중요도를 고려하여</a:t>
            </a:r>
            <a:r>
              <a:rPr lang="en-US" altLang="ko-KR" dirty="0"/>
              <a:t>,</a:t>
            </a:r>
            <a:r>
              <a:rPr lang="ko-KR" altLang="en-US" dirty="0"/>
              <a:t> 고객 속성 정보와 변동 정보의 일부를 사용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17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103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&lt;0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번 군집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&gt;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전체적으로 인당 평균구매액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총 구매액 모두 높음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단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가공식품과 반려동물 상품에 대해서만 인당 평균 구매액이 타 군집에 비해 떨어짐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명품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의류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디지털 가전 등 고가 상품에서 눈에 띄는 구매력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altLang="ko-KR" sz="110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&lt;1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번 군집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&gt;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의류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가공식품 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-&gt;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타 카테고리에 비해 높음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개중에서도 가공식품 비율이 의류와 거의 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1:1(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다른 군집들은 의류 구매비율이 훨씬 높았음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)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가공식품에 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1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인당 쓰는 평균 금액이 타 군집 대비 높음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R" altLang="en-US" sz="110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&lt;2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번 군집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&gt;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평균 구매액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총 구매액 모두 무난한 편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단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스포츠 품목에서 눈에 띄는 구매율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(</a:t>
            </a:r>
            <a:r>
              <a:rPr lang="ko-KR" altLang="en-US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인당 평균 구매액 높음</a:t>
            </a:r>
            <a:r>
              <a:rPr lang="en-US" altLang="ko-KR" sz="110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)</a:t>
            </a:r>
            <a:endParaRPr kumimoji="0" lang="ko-KR" altLang="en-US" sz="1100" i="0" u="none" strike="noStrike" kern="0" cap="none" spc="0" normalizeH="0" baseline="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851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50120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620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422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484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21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&lt;온라인 쇼핑 시장이 급격히 확대되던 시기&gt;</a:t>
            </a:r>
          </a:p>
          <a:p>
            <a:pPr>
              <a:defRPr/>
            </a:pPr>
            <a:r>
              <a:rPr lang="ko-KR" altLang="en-US" dirty="0"/>
              <a:t>-유통업계 성장</a:t>
            </a:r>
          </a:p>
          <a:p>
            <a:pPr>
              <a:defRPr/>
            </a:pPr>
            <a:r>
              <a:rPr lang="ko-KR" altLang="en-US" dirty="0"/>
              <a:t>-인터넷, 모바일 등 쇼핑 채널 활성화</a:t>
            </a:r>
          </a:p>
          <a:p>
            <a:pPr>
              <a:defRPr/>
            </a:pPr>
            <a:r>
              <a:rPr lang="ko-KR" altLang="en-US" dirty="0"/>
              <a:t>-해외 수출시장 확대 및 교류 활발 -&gt; 주 고객층 범위 확대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&lt;내수 상황이 좋지 않던 시기&gt;</a:t>
            </a:r>
          </a:p>
          <a:p>
            <a:pPr>
              <a:defRPr/>
            </a:pPr>
            <a:r>
              <a:rPr lang="ko-KR" altLang="en-US" dirty="0"/>
              <a:t>-다수 회사들이 생존 경쟁을 위해 온라인 판매 비중을 높이는 전략</a:t>
            </a:r>
          </a:p>
          <a:p>
            <a:pPr>
              <a:defRPr/>
            </a:pPr>
            <a:r>
              <a:rPr lang="ko-KR" altLang="en-US" dirty="0"/>
              <a:t>-해외 직구 편의성 </a:t>
            </a:r>
            <a:r>
              <a:rPr lang="ko-KR" altLang="en-US" dirty="0" err="1"/>
              <a:t>up</a:t>
            </a:r>
            <a:r>
              <a:rPr lang="ko-KR" altLang="en-US" dirty="0"/>
              <a:t> -&gt; 국내 소비자들의 소비형태 변화</a:t>
            </a:r>
          </a:p>
        </p:txBody>
      </p:sp>
    </p:spTree>
    <p:extLst>
      <p:ext uri="{BB962C8B-B14F-4D97-AF65-F5344CB8AC3E}">
        <p14:creationId xmlns:p14="http://schemas.microsoft.com/office/powerpoint/2010/main" val="3649992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모든 제휴사 통합 </a:t>
            </a:r>
            <a:r>
              <a:rPr lang="en-US" altLang="ko-KR" dirty="0"/>
              <a:t>: </a:t>
            </a:r>
            <a:r>
              <a:rPr lang="ko-KR" altLang="en-US" dirty="0"/>
              <a:t>전체 매출 </a:t>
            </a:r>
            <a:r>
              <a:rPr lang="en-US" altLang="ko-KR" dirty="0"/>
              <a:t>5.4% </a:t>
            </a:r>
            <a:r>
              <a:rPr lang="ko-KR" altLang="en-US" dirty="0"/>
              <a:t>증가</a:t>
            </a:r>
          </a:p>
          <a:p>
            <a:pPr marL="15875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성별 매출 분석 </a:t>
            </a:r>
            <a:r>
              <a:rPr lang="en-US" altLang="ko-KR" dirty="0"/>
              <a:t>: </a:t>
            </a:r>
            <a:r>
              <a:rPr lang="ko-KR" altLang="en-US" dirty="0"/>
              <a:t>각각 </a:t>
            </a:r>
            <a:r>
              <a:rPr lang="en-US" altLang="ko-KR" dirty="0"/>
              <a:t>1.6%,</a:t>
            </a:r>
            <a:r>
              <a:rPr lang="ko-KR" altLang="en-US" dirty="0"/>
              <a:t> </a:t>
            </a:r>
            <a:r>
              <a:rPr lang="en-US" altLang="ko-KR" dirty="0"/>
              <a:t>6%</a:t>
            </a:r>
            <a:r>
              <a:rPr lang="ko-KR" altLang="en-US" dirty="0"/>
              <a:t> 증가함</a:t>
            </a:r>
          </a:p>
        </p:txBody>
      </p:sp>
    </p:spTree>
    <p:extLst>
      <p:ext uri="{BB962C8B-B14F-4D97-AF65-F5344CB8AC3E}">
        <p14:creationId xmlns:p14="http://schemas.microsoft.com/office/powerpoint/2010/main" val="1893516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거주지역별로 총 </a:t>
            </a:r>
            <a:r>
              <a:rPr lang="ko-KR" altLang="en-US" dirty="0" err="1"/>
              <a:t>매출순</a:t>
            </a:r>
            <a:r>
              <a:rPr lang="en-US" altLang="ko-KR" dirty="0"/>
              <a:t>/</a:t>
            </a:r>
            <a:r>
              <a:rPr lang="ko-KR" altLang="en-US" dirty="0"/>
              <a:t>인구 </a:t>
            </a:r>
            <a:r>
              <a:rPr lang="ko-KR" altLang="en-US" dirty="0" err="1"/>
              <a:t>분포순</a:t>
            </a:r>
            <a:r>
              <a:rPr lang="en-US" altLang="ko-KR" dirty="0"/>
              <a:t>/</a:t>
            </a:r>
            <a:r>
              <a:rPr lang="ko-KR" altLang="en-US" dirty="0"/>
              <a:t>매출 평균순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그래프를 종합적으로 </a:t>
            </a:r>
            <a:r>
              <a:rPr lang="ko-KR" altLang="en-US" dirty="0" err="1"/>
              <a:t>다루어보았을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/>
              <a:t>서울 지역이 가장 매출에 영향을 많이 끼친다고 해석할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6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100" dirty="0"/>
              <a:t>연령대별 매출</a:t>
            </a:r>
            <a:r>
              <a:rPr lang="en-US" altLang="ko-KR" sz="1100" dirty="0"/>
              <a:t>/</a:t>
            </a:r>
            <a:r>
              <a:rPr lang="ko-KR" altLang="en-US" sz="1100" dirty="0"/>
              <a:t>인원수 분포</a:t>
            </a:r>
          </a:p>
          <a:p>
            <a:pPr>
              <a:defRPr/>
            </a:pPr>
            <a:r>
              <a:rPr lang="en-US" altLang="ko-KR" sz="1100" dirty="0"/>
              <a:t>-</a:t>
            </a:r>
            <a:r>
              <a:rPr lang="ko-KR" altLang="en-US" sz="1100" dirty="0"/>
              <a:t>하이라이트 부분 </a:t>
            </a:r>
            <a:r>
              <a:rPr lang="en-US" altLang="ko-KR" sz="1100" dirty="0"/>
              <a:t>-&gt;</a:t>
            </a:r>
            <a:r>
              <a:rPr lang="ko-KR" altLang="en-US" sz="1100" dirty="0"/>
              <a:t> </a:t>
            </a:r>
            <a:r>
              <a:rPr lang="en-US" altLang="ko-KR" sz="1100" dirty="0"/>
              <a:t>35~54</a:t>
            </a:r>
            <a:r>
              <a:rPr lang="ko-KR" altLang="en-US" sz="1100" dirty="0"/>
              <a:t>세 사이가 가장 큼 </a:t>
            </a:r>
            <a:r>
              <a:rPr lang="en-US" altLang="ko-KR" sz="1100" dirty="0"/>
              <a:t>-&gt; </a:t>
            </a:r>
            <a:r>
              <a:rPr lang="ko-KR" altLang="en-US" sz="1100" dirty="0"/>
              <a:t>하이라이트 부분을 강조할 수 있게 </a:t>
            </a:r>
            <a:r>
              <a:rPr lang="ko-KR" altLang="en-US" sz="1100" dirty="0" err="1"/>
              <a:t>재카테고리화하기로</a:t>
            </a:r>
            <a:r>
              <a:rPr lang="ko-KR" altLang="en-US" sz="1100" dirty="0"/>
              <a:t> 판단</a:t>
            </a:r>
          </a:p>
          <a:p>
            <a:pPr>
              <a:defRPr/>
            </a:pPr>
            <a:r>
              <a:rPr lang="en-US" altLang="ko-KR" sz="1100" dirty="0"/>
              <a:t>-</a:t>
            </a:r>
            <a:r>
              <a:rPr lang="ko-KR" altLang="en-US" sz="1100" dirty="0"/>
              <a:t>즉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10~20</a:t>
            </a:r>
            <a:r>
              <a:rPr lang="ko-KR" altLang="en-US" sz="1100" dirty="0"/>
              <a:t>대나 </a:t>
            </a:r>
            <a:r>
              <a:rPr lang="en-US" altLang="ko-KR" sz="1100" dirty="0"/>
              <a:t>60</a:t>
            </a:r>
            <a:r>
              <a:rPr lang="ko-KR" altLang="en-US" sz="1100" dirty="0"/>
              <a:t>대 이상 고객보다는 </a:t>
            </a:r>
            <a:r>
              <a:rPr lang="en-US" altLang="ko-KR" sz="1100" dirty="0"/>
              <a:t>30~50</a:t>
            </a:r>
            <a:r>
              <a:rPr lang="ko-KR" altLang="en-US" sz="1100" dirty="0"/>
              <a:t>대의 중장년층이 </a:t>
            </a:r>
            <a:r>
              <a:rPr lang="en-US" altLang="ko-KR" sz="1100" dirty="0"/>
              <a:t>L</a:t>
            </a:r>
            <a:r>
              <a:rPr lang="ko-KR" altLang="en-US" sz="1100" dirty="0"/>
              <a:t>사의 주 고객층인 것을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2695926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-A(+6.6%),C(+10.2%),D(+86%)</a:t>
            </a:r>
            <a:r>
              <a:rPr lang="ko-KR" altLang="en-US" dirty="0"/>
              <a:t>사는 모두 매출이 증가한 반면 </a:t>
            </a:r>
            <a:r>
              <a:rPr lang="en-US" altLang="ko-KR" dirty="0"/>
              <a:t>B</a:t>
            </a:r>
            <a:r>
              <a:rPr lang="ko-KR" altLang="en-US" dirty="0"/>
              <a:t>사만 </a:t>
            </a:r>
            <a:r>
              <a:rPr lang="en-US" altLang="ko-KR" dirty="0"/>
              <a:t>-2.6%</a:t>
            </a:r>
            <a:r>
              <a:rPr lang="ko-KR" altLang="en-US" dirty="0"/>
              <a:t> 감소</a:t>
            </a:r>
          </a:p>
          <a:p>
            <a:pPr>
              <a:defRPr/>
            </a:pP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/>
              <a:t>*D</a:t>
            </a:r>
            <a:r>
              <a:rPr lang="ko-KR" altLang="en-US" dirty="0"/>
              <a:t>사의 매출 증가율이 지나치게 큰 이유 </a:t>
            </a:r>
            <a:r>
              <a:rPr lang="en-US" altLang="ko-KR" dirty="0"/>
              <a:t>-&gt;</a:t>
            </a:r>
            <a:r>
              <a:rPr lang="ko-KR" altLang="en-US" dirty="0"/>
              <a:t> 해당 회사는 </a:t>
            </a:r>
            <a:r>
              <a:rPr lang="en-US" altLang="ko-KR" dirty="0"/>
              <a:t>2013</a:t>
            </a:r>
            <a:r>
              <a:rPr lang="ko-KR" altLang="en-US" dirty="0"/>
              <a:t>년에 개점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2014~2015</a:t>
            </a:r>
            <a:r>
              <a:rPr lang="ko-KR" altLang="en-US" dirty="0"/>
              <a:t>년 당시 지점수를 대폭 </a:t>
            </a:r>
            <a:r>
              <a:rPr lang="ko-KR" altLang="en-US" dirty="0" err="1"/>
              <a:t>확대해나가던</a:t>
            </a:r>
            <a:r>
              <a:rPr lang="ko-KR" altLang="en-US" dirty="0"/>
              <a:t> 시기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093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매출 분석</a:t>
            </a:r>
          </a:p>
          <a:p>
            <a:pPr>
              <a:defRPr/>
            </a:pPr>
            <a:r>
              <a:rPr lang="en-US" altLang="ko-KR" dirty="0"/>
              <a:t>-14</a:t>
            </a:r>
            <a:r>
              <a:rPr lang="ko-KR" altLang="en-US" dirty="0"/>
              <a:t>년도 대비 </a:t>
            </a:r>
            <a:r>
              <a:rPr lang="en-US" altLang="ko-KR" dirty="0"/>
              <a:t>15</a:t>
            </a:r>
            <a:r>
              <a:rPr lang="ko-KR" altLang="en-US" dirty="0"/>
              <a:t>년도 매출 증감 </a:t>
            </a:r>
            <a:r>
              <a:rPr lang="en-US" altLang="ko-KR" dirty="0"/>
              <a:t>-&gt;</a:t>
            </a:r>
            <a:r>
              <a:rPr lang="ko-KR" altLang="en-US" dirty="0"/>
              <a:t> 증가고객</a:t>
            </a:r>
            <a:r>
              <a:rPr lang="en-US" altLang="ko-KR" dirty="0"/>
              <a:t>/</a:t>
            </a:r>
            <a:r>
              <a:rPr lang="ko-KR" altLang="en-US" dirty="0"/>
              <a:t>감소고객 분류</a:t>
            </a:r>
          </a:p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매출액</a:t>
            </a:r>
            <a:r>
              <a:rPr lang="en-US" altLang="ko-KR" dirty="0"/>
              <a:t>:</a:t>
            </a:r>
            <a:r>
              <a:rPr lang="ko-KR" altLang="en-US" dirty="0"/>
              <a:t> 증가고객 725억 상승</a:t>
            </a:r>
            <a:r>
              <a:rPr lang="en-US" altLang="ko-KR" dirty="0"/>
              <a:t>/</a:t>
            </a:r>
            <a:r>
              <a:rPr lang="ko-KR" altLang="en-US" dirty="0"/>
              <a:t> 감소고객 </a:t>
            </a:r>
            <a:r>
              <a:rPr lang="en-US" altLang="ko-KR" dirty="0"/>
              <a:t>550</a:t>
            </a:r>
            <a:r>
              <a:rPr lang="ko-KR" altLang="en-US" dirty="0"/>
              <a:t>억 하락</a:t>
            </a:r>
          </a:p>
          <a:p>
            <a:pPr>
              <a:defRPr/>
            </a:pPr>
            <a:r>
              <a:rPr lang="en-US" altLang="ko-KR" dirty="0"/>
              <a:t>(</a:t>
            </a:r>
            <a:r>
              <a:rPr lang="ko-KR" altLang="en-US" dirty="0"/>
              <a:t>인당 평균으로 하면 증가고객 </a:t>
            </a:r>
            <a:r>
              <a:rPr lang="en-US" altLang="ko-KR" dirty="0"/>
              <a:t>6</a:t>
            </a:r>
            <a:r>
              <a:rPr lang="ko-KR" altLang="en-US" dirty="0"/>
              <a:t>천</a:t>
            </a:r>
            <a:r>
              <a:rPr lang="en-US" altLang="ko-KR" dirty="0"/>
              <a:t>7</a:t>
            </a:r>
            <a:r>
              <a:rPr lang="ko-KR" altLang="en-US" dirty="0"/>
              <a:t>백만 상승</a:t>
            </a:r>
            <a:r>
              <a:rPr lang="en-US" altLang="ko-KR" dirty="0"/>
              <a:t>,</a:t>
            </a:r>
            <a:r>
              <a:rPr lang="ko-KR" altLang="en-US" dirty="0"/>
              <a:t> 감소고객 </a:t>
            </a:r>
            <a:r>
              <a:rPr lang="en-US" altLang="ko-KR" dirty="0"/>
              <a:t>6</a:t>
            </a:r>
            <a:r>
              <a:rPr lang="ko-KR" altLang="en-US" dirty="0"/>
              <a:t>천</a:t>
            </a:r>
            <a:r>
              <a:rPr lang="en-US" altLang="ko-KR" dirty="0"/>
              <a:t>4</a:t>
            </a:r>
            <a:r>
              <a:rPr lang="ko-KR" altLang="en-US" dirty="0"/>
              <a:t>백만 하락</a:t>
            </a:r>
            <a:r>
              <a:rPr lang="en-US" altLang="ko-KR" dirty="0"/>
              <a:t>)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*</a:t>
            </a:r>
            <a:r>
              <a:rPr lang="ko-KR" altLang="en-US" dirty="0"/>
              <a:t>증가</a:t>
            </a:r>
            <a:r>
              <a:rPr lang="en-US" altLang="ko-KR" dirty="0"/>
              <a:t>/</a:t>
            </a:r>
            <a:r>
              <a:rPr lang="ko-KR" altLang="en-US" dirty="0"/>
              <a:t>감소고객</a:t>
            </a:r>
            <a:r>
              <a:rPr lang="en-US" altLang="ko-KR" dirty="0"/>
              <a:t>:</a:t>
            </a:r>
            <a:r>
              <a:rPr lang="ko-KR" altLang="en-US" dirty="0"/>
              <a:t> 전해 대비 총 구매금액이 단 </a:t>
            </a:r>
            <a:r>
              <a:rPr lang="en-US" altLang="ko-KR" dirty="0"/>
              <a:t>1</a:t>
            </a:r>
            <a:r>
              <a:rPr lang="ko-KR" altLang="en-US" dirty="0"/>
              <a:t>원이라도 상승</a:t>
            </a:r>
            <a:r>
              <a:rPr lang="en-US" altLang="ko-KR" dirty="0"/>
              <a:t>/</a:t>
            </a:r>
            <a:r>
              <a:rPr lang="ko-KR" altLang="en-US" dirty="0"/>
              <a:t>하락한 고객</a:t>
            </a:r>
          </a:p>
        </p:txBody>
      </p:sp>
    </p:spTree>
    <p:extLst>
      <p:ext uri="{BB962C8B-B14F-4D97-AF65-F5344CB8AC3E}">
        <p14:creationId xmlns:p14="http://schemas.microsoft.com/office/powerpoint/2010/main" val="219789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11" Type="http://schemas.microsoft.com/office/2007/relationships/hdphoto" Target="../media/hdphoto1.wdp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microsoft.com/office/2007/relationships/hdphoto" Target="../media/hdphoto2.wdp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EC9F47A-7233-4EDA-AC6C-A349325C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A8F8B1D-7427-880E-E6FD-F20AA05732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4550483 w 9144000"/>
              <a:gd name="connsiteY0" fmla="*/ 381134 h 5143500"/>
              <a:gd name="connsiteX1" fmla="*/ 6741100 w 9144000"/>
              <a:gd name="connsiteY1" fmla="*/ 2571751 h 5143500"/>
              <a:gd name="connsiteX2" fmla="*/ 4550483 w 9144000"/>
              <a:gd name="connsiteY2" fmla="*/ 4762368 h 5143500"/>
              <a:gd name="connsiteX3" fmla="*/ 2359866 w 9144000"/>
              <a:gd name="connsiteY3" fmla="*/ 2571751 h 5143500"/>
              <a:gd name="connsiteX4" fmla="*/ 4550483 w 9144000"/>
              <a:gd name="connsiteY4" fmla="*/ 381134 h 5143500"/>
              <a:gd name="connsiteX5" fmla="*/ 4550484 w 9144000"/>
              <a:gd name="connsiteY5" fmla="*/ 0 h 5143500"/>
              <a:gd name="connsiteX6" fmla="*/ 9144000 w 9144000"/>
              <a:gd name="connsiteY6" fmla="*/ 0 h 5143500"/>
              <a:gd name="connsiteX7" fmla="*/ 9144000 w 9144000"/>
              <a:gd name="connsiteY7" fmla="*/ 5143500 h 5143500"/>
              <a:gd name="connsiteX8" fmla="*/ 4550524 w 9144000"/>
              <a:gd name="connsiteY8" fmla="*/ 5143500 h 5143500"/>
              <a:gd name="connsiteX9" fmla="*/ 4813431 w 9144000"/>
              <a:gd name="connsiteY9" fmla="*/ 5130225 h 5143500"/>
              <a:gd name="connsiteX10" fmla="*/ 7122235 w 9144000"/>
              <a:gd name="connsiteY10" fmla="*/ 2571751 h 5143500"/>
              <a:gd name="connsiteX11" fmla="*/ 4550484 w 9144000"/>
              <a:gd name="connsiteY11" fmla="*/ 0 h 5143500"/>
              <a:gd name="connsiteX12" fmla="*/ 0 w 9144000"/>
              <a:gd name="connsiteY12" fmla="*/ 0 h 5143500"/>
              <a:gd name="connsiteX13" fmla="*/ 4550484 w 9144000"/>
              <a:gd name="connsiteY13" fmla="*/ 0 h 5143500"/>
              <a:gd name="connsiteX14" fmla="*/ 1978733 w 9144000"/>
              <a:gd name="connsiteY14" fmla="*/ 2571751 h 5143500"/>
              <a:gd name="connsiteX15" fmla="*/ 4287538 w 9144000"/>
              <a:gd name="connsiteY15" fmla="*/ 5130225 h 5143500"/>
              <a:gd name="connsiteX16" fmla="*/ 4550445 w 9144000"/>
              <a:gd name="connsiteY16" fmla="*/ 5143500 h 5143500"/>
              <a:gd name="connsiteX17" fmla="*/ 0 w 9144000"/>
              <a:gd name="connsiteY1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44000" h="5143500">
                <a:moveTo>
                  <a:pt x="4550483" y="381134"/>
                </a:moveTo>
                <a:cubicBezTo>
                  <a:pt x="5760327" y="381134"/>
                  <a:pt x="6741100" y="1361907"/>
                  <a:pt x="6741100" y="2571751"/>
                </a:cubicBezTo>
                <a:cubicBezTo>
                  <a:pt x="6741100" y="3781595"/>
                  <a:pt x="5760327" y="4762368"/>
                  <a:pt x="4550483" y="4762368"/>
                </a:cubicBezTo>
                <a:cubicBezTo>
                  <a:pt x="3340639" y="4762368"/>
                  <a:pt x="2359866" y="3781595"/>
                  <a:pt x="2359866" y="2571751"/>
                </a:cubicBezTo>
                <a:cubicBezTo>
                  <a:pt x="2359866" y="1361907"/>
                  <a:pt x="3340639" y="381134"/>
                  <a:pt x="4550483" y="381134"/>
                </a:cubicBezTo>
                <a:close/>
                <a:moveTo>
                  <a:pt x="4550484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4550524" y="5143500"/>
                </a:lnTo>
                <a:lnTo>
                  <a:pt x="4813431" y="5130225"/>
                </a:lnTo>
                <a:cubicBezTo>
                  <a:pt x="6110252" y="4998525"/>
                  <a:pt x="7122235" y="3903319"/>
                  <a:pt x="7122235" y="2571751"/>
                </a:cubicBezTo>
                <a:cubicBezTo>
                  <a:pt x="7122235" y="1151412"/>
                  <a:pt x="5970823" y="0"/>
                  <a:pt x="4550484" y="0"/>
                </a:cubicBezTo>
                <a:close/>
                <a:moveTo>
                  <a:pt x="0" y="0"/>
                </a:moveTo>
                <a:lnTo>
                  <a:pt x="4550484" y="0"/>
                </a:lnTo>
                <a:cubicBezTo>
                  <a:pt x="3130145" y="0"/>
                  <a:pt x="1978733" y="1151412"/>
                  <a:pt x="1978733" y="2571751"/>
                </a:cubicBezTo>
                <a:cubicBezTo>
                  <a:pt x="1978733" y="3903319"/>
                  <a:pt x="2990716" y="4998525"/>
                  <a:pt x="4287538" y="5130225"/>
                </a:cubicBezTo>
                <a:lnTo>
                  <a:pt x="4550445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2474258" y="1440150"/>
            <a:ext cx="4216998" cy="811516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유의 고객 세분화를</a:t>
            </a:r>
            <a:b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통한 매출 증대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3248806" y="3567238"/>
            <a:ext cx="2667900" cy="751507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Byte </a:t>
            </a:r>
            <a:r>
              <a:rPr lang="ko-KR" altLang="en-US" sz="1050" b="1" dirty="0" err="1">
                <a:solidFill>
                  <a:schemeClr val="bg1"/>
                </a:solidFill>
                <a:latin typeface="+mn-ea"/>
                <a:ea typeface="+mn-ea"/>
              </a:rPr>
              <a:t>Miners</a:t>
            </a:r>
            <a:endParaRPr lang="ko-KR" altLang="en-US" sz="105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ea typeface="+mn-ea"/>
              </a:rPr>
              <a:t>데이터 </a:t>
            </a:r>
            <a:r>
              <a:rPr lang="ko-KR" altLang="en-US" sz="1050" b="1" dirty="0" err="1">
                <a:solidFill>
                  <a:schemeClr val="bg1"/>
                </a:solidFill>
                <a:latin typeface="+mn-ea"/>
                <a:ea typeface="+mn-ea"/>
              </a:rPr>
              <a:t>채굴자</a:t>
            </a: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05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 algn="ctr">
              <a:defRPr/>
            </a:pP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김나영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김태현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이승주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윤정현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최정인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0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87" name="직선 연결선 6"/>
          <p:cNvCxnSpPr>
            <a:cxnSpLocks/>
          </p:cNvCxnSpPr>
          <p:nvPr/>
        </p:nvCxnSpPr>
        <p:spPr>
          <a:xfrm flipV="1">
            <a:off x="2409713" y="2379411"/>
            <a:ext cx="4281543" cy="28414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/>
          </a:ln>
        </p:spPr>
      </p:cxnSp>
      <p:sp>
        <p:nvSpPr>
          <p:cNvPr id="3" name="Google Shape;55;p15">
            <a:extLst>
              <a:ext uri="{FF2B5EF4-FFF2-40B4-BE49-F238E27FC236}">
                <a16:creationId xmlns:a16="http://schemas.microsoft.com/office/drawing/2014/main" id="{24FF7B15-9C50-30EA-F454-0999D87832F8}"/>
              </a:ext>
            </a:extLst>
          </p:cNvPr>
          <p:cNvSpPr txBox="1">
            <a:spLocks/>
          </p:cNvSpPr>
          <p:nvPr/>
        </p:nvSpPr>
        <p:spPr>
          <a:xfrm>
            <a:off x="3485479" y="2407825"/>
            <a:ext cx="2173039" cy="47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개인화 전략 도출</a:t>
            </a:r>
            <a:endParaRPr lang="en-US" altLang="ko-KR" sz="2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C6A565-7721-8ED6-FFA3-6C06AEC70126}"/>
              </a:ext>
            </a:extLst>
          </p:cNvPr>
          <p:cNvSpPr/>
          <p:nvPr/>
        </p:nvSpPr>
        <p:spPr>
          <a:xfrm>
            <a:off x="3248809" y="3458130"/>
            <a:ext cx="2667897" cy="86061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C63A417-F9E5-067F-9C13-2EC8159DD6B6}"/>
              </a:ext>
            </a:extLst>
          </p:cNvPr>
          <p:cNvSpPr/>
          <p:nvPr/>
        </p:nvSpPr>
        <p:spPr>
          <a:xfrm rot="5400000">
            <a:off x="32273" y="-32274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C959065-2D09-4D8F-5217-A1037F5788FB}"/>
              </a:ext>
            </a:extLst>
          </p:cNvPr>
          <p:cNvSpPr/>
          <p:nvPr/>
        </p:nvSpPr>
        <p:spPr>
          <a:xfrm rot="5400000">
            <a:off x="41236" y="-41239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9BC26DE4-53A7-66D9-5934-6FA272817AD6}"/>
              </a:ext>
            </a:extLst>
          </p:cNvPr>
          <p:cNvSpPr/>
          <p:nvPr/>
        </p:nvSpPr>
        <p:spPr>
          <a:xfrm rot="16200000">
            <a:off x="7453253" y="3452752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51DCAE0-4A93-5807-EF80-CA81B3A5D928}"/>
              </a:ext>
            </a:extLst>
          </p:cNvPr>
          <p:cNvSpPr/>
          <p:nvPr/>
        </p:nvSpPr>
        <p:spPr>
          <a:xfrm rot="16200000">
            <a:off x="7820810" y="3820310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2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실내, 빛이(가) 표시된 사진&#10;&#10;자동 생성된 설명">
            <a:extLst>
              <a:ext uri="{FF2B5EF4-FFF2-40B4-BE49-F238E27FC236}">
                <a16:creationId xmlns:a16="http://schemas.microsoft.com/office/drawing/2014/main" id="{3BA41D71-43D4-9F90-0026-F048D72E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48C9E-ADB0-65EE-014A-6FE71891E147}"/>
              </a:ext>
            </a:extLst>
          </p:cNvPr>
          <p:cNvSpPr/>
          <p:nvPr/>
        </p:nvSpPr>
        <p:spPr>
          <a:xfrm>
            <a:off x="1777998" y="0"/>
            <a:ext cx="7366001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2437B-F900-8BE7-9FAE-B89F1B240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46871734-F583-50E8-1304-8846888D9BEC}"/>
              </a:ext>
            </a:extLst>
          </p:cNvPr>
          <p:cNvSpPr/>
          <p:nvPr/>
        </p:nvSpPr>
        <p:spPr>
          <a:xfrm>
            <a:off x="-4555" y="1458744"/>
            <a:ext cx="2425026" cy="2217462"/>
          </a:xfrm>
          <a:prstGeom prst="flowChartDelay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01;p16">
            <a:extLst>
              <a:ext uri="{FF2B5EF4-FFF2-40B4-BE49-F238E27FC236}">
                <a16:creationId xmlns:a16="http://schemas.microsoft.com/office/drawing/2014/main" id="{718D6378-FD86-A159-83F1-A80C5DD1F2AD}"/>
              </a:ext>
            </a:extLst>
          </p:cNvPr>
          <p:cNvSpPr txBox="1"/>
          <p:nvPr/>
        </p:nvSpPr>
        <p:spPr>
          <a:xfrm>
            <a:off x="2632486" y="3131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01.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</a:p>
        </p:txBody>
      </p:sp>
      <p:sp>
        <p:nvSpPr>
          <p:cNvPr id="8" name="Google Shape;101;p16">
            <a:extLst>
              <a:ext uri="{FF2B5EF4-FFF2-40B4-BE49-F238E27FC236}">
                <a16:creationId xmlns:a16="http://schemas.microsoft.com/office/drawing/2014/main" id="{402E3E45-90B1-7DC6-1B89-62E2ADBC16FB}"/>
              </a:ext>
            </a:extLst>
          </p:cNvPr>
          <p:cNvSpPr txBox="1"/>
          <p:nvPr/>
        </p:nvSpPr>
        <p:spPr>
          <a:xfrm>
            <a:off x="2632486" y="1436017"/>
            <a:ext cx="3213104" cy="3215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02.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과제 정의</a:t>
            </a: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594F6B1D-2B71-B296-9DA5-33E6691B0454}"/>
              </a:ext>
            </a:extLst>
          </p:cNvPr>
          <p:cNvSpPr txBox="1"/>
          <p:nvPr/>
        </p:nvSpPr>
        <p:spPr>
          <a:xfrm>
            <a:off x="2632486" y="273926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03.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머신러닝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적용</a:t>
            </a: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2A4FB9FB-1F05-5D3F-6E62-7558A0FA22D6}"/>
              </a:ext>
            </a:extLst>
          </p:cNvPr>
          <p:cNvSpPr txBox="1"/>
          <p:nvPr/>
        </p:nvSpPr>
        <p:spPr>
          <a:xfrm>
            <a:off x="2632486" y="3996564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04.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마케팅 제언</a:t>
            </a: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22020A67-DFBA-361E-B9AD-2532D1A05CE9}"/>
              </a:ext>
            </a:extLst>
          </p:cNvPr>
          <p:cNvSpPr txBox="1"/>
          <p:nvPr/>
        </p:nvSpPr>
        <p:spPr>
          <a:xfrm>
            <a:off x="4486686" y="7789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외부 요인 분석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101;p16">
            <a:extLst>
              <a:ext uri="{FF2B5EF4-FFF2-40B4-BE49-F238E27FC236}">
                <a16:creationId xmlns:a16="http://schemas.microsoft.com/office/drawing/2014/main" id="{89A3B052-F648-0867-9046-1856E00B607D}"/>
              </a:ext>
            </a:extLst>
          </p:cNvPr>
          <p:cNvSpPr txBox="1"/>
          <p:nvPr/>
        </p:nvSpPr>
        <p:spPr>
          <a:xfrm>
            <a:off x="4486686" y="2036214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정의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 소개</a:t>
            </a:r>
            <a:endParaRPr lang="en-US" altLang="ko-KR" b="1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데이터셋 분리 및 변수 설정</a:t>
            </a:r>
          </a:p>
        </p:txBody>
      </p:sp>
      <p:sp>
        <p:nvSpPr>
          <p:cNvPr id="13" name="Google Shape;101;p16">
            <a:extLst>
              <a:ext uri="{FF2B5EF4-FFF2-40B4-BE49-F238E27FC236}">
                <a16:creationId xmlns:a16="http://schemas.microsoft.com/office/drawing/2014/main" id="{A4AC1DDA-DDE5-4C6B-3D19-9FA04A7BDEAB}"/>
              </a:ext>
            </a:extLst>
          </p:cNvPr>
          <p:cNvSpPr txBox="1"/>
          <p:nvPr/>
        </p:nvSpPr>
        <p:spPr>
          <a:xfrm>
            <a:off x="4486686" y="3293739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분류 모델 소개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군집화 소개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101;p16">
            <a:extLst>
              <a:ext uri="{FF2B5EF4-FFF2-40B4-BE49-F238E27FC236}">
                <a16:creationId xmlns:a16="http://schemas.microsoft.com/office/drawing/2014/main" id="{4D60F1D1-1552-2403-65F3-BDA7906BF65A}"/>
              </a:ext>
            </a:extLst>
          </p:cNvPr>
          <p:cNvSpPr txBox="1"/>
          <p:nvPr/>
        </p:nvSpPr>
        <p:spPr>
          <a:xfrm>
            <a:off x="4486686" y="4551040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</a:t>
            </a:r>
            <a:r>
              <a:rPr kumimoji="0" lang="ko-KR" altLang="en-US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군집별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마케팅 제언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개인화 상품 추천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E20DE6-391C-9481-CF93-E339383A3DA4}"/>
              </a:ext>
            </a:extLst>
          </p:cNvPr>
          <p:cNvSpPr/>
          <p:nvPr/>
        </p:nvSpPr>
        <p:spPr>
          <a:xfrm>
            <a:off x="396429" y="1755946"/>
            <a:ext cx="1623058" cy="16230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EAD070-629A-8B36-EEC5-0A4ED65B9994}"/>
              </a:ext>
            </a:extLst>
          </p:cNvPr>
          <p:cNvCxnSpPr/>
          <p:nvPr/>
        </p:nvCxnSpPr>
        <p:spPr>
          <a:xfrm>
            <a:off x="2734090" y="120222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824560-564A-8167-2083-2A4BD5A565EC}"/>
              </a:ext>
            </a:extLst>
          </p:cNvPr>
          <p:cNvCxnSpPr/>
          <p:nvPr/>
        </p:nvCxnSpPr>
        <p:spPr>
          <a:xfrm>
            <a:off x="2734090" y="25674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0D0DE6C-B80E-47D8-5CD7-7F0A7FFF7A12}"/>
              </a:ext>
            </a:extLst>
          </p:cNvPr>
          <p:cNvCxnSpPr/>
          <p:nvPr/>
        </p:nvCxnSpPr>
        <p:spPr>
          <a:xfrm>
            <a:off x="2734090" y="38247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189149F0-021D-BC48-C931-2D2E2A21C0BD}"/>
              </a:ext>
            </a:extLst>
          </p:cNvPr>
          <p:cNvSpPr txBox="1"/>
          <p:nvPr/>
        </p:nvSpPr>
        <p:spPr>
          <a:xfrm>
            <a:off x="678667" y="2423475"/>
            <a:ext cx="1058582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3200" b="1" i="0" u="none" strike="noStrike" kern="0" cap="none" spc="0" normalizeH="0" baseline="0" dirty="0">
                <a:solidFill>
                  <a:schemeClr val="accent5">
                    <a:lumMod val="75000"/>
                  </a:schemeClr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76958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2716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2716E-6 L -3.88889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284E-6 L -3.88889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5679E-6 L 5.55556E-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23457E-7 L -1.66667E-6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32099E-6 L 5.55556E-7 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7531E-6 L -5.55556E-7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5.55556E-7 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5.55556E-7 0.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1.94444E-6 0.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잘린 대각선 방향 모서리 24">
            <a:extLst>
              <a:ext uri="{FF2B5EF4-FFF2-40B4-BE49-F238E27FC236}">
                <a16:creationId xmlns:a16="http://schemas.microsoft.com/office/drawing/2014/main" id="{F4AE5FA6-FFF7-5424-1A40-77FC3FBD00D4}"/>
              </a:ext>
            </a:extLst>
          </p:cNvPr>
          <p:cNvSpPr/>
          <p:nvPr/>
        </p:nvSpPr>
        <p:spPr>
          <a:xfrm>
            <a:off x="-2539" y="-4894"/>
            <a:ext cx="9144000" cy="5143500"/>
          </a:xfrm>
          <a:prstGeom prst="snip2DiagRect">
            <a:avLst/>
          </a:prstGeom>
          <a:solidFill>
            <a:schemeClr val="accent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4" name="그룹 83"/>
          <p:cNvGrpSpPr/>
          <p:nvPr/>
        </p:nvGrpSpPr>
        <p:grpSpPr>
          <a:xfrm>
            <a:off x="152444" y="1376625"/>
            <a:ext cx="4843892" cy="3422468"/>
            <a:chOff x="152444" y="919425"/>
            <a:chExt cx="4843892" cy="3422468"/>
          </a:xfrm>
        </p:grpSpPr>
        <p:sp>
          <p:nvSpPr>
            <p:cNvPr id="6" name="Google Shape;101;p16"/>
            <p:cNvSpPr txBox="1"/>
            <p:nvPr/>
          </p:nvSpPr>
          <p:spPr>
            <a:xfrm>
              <a:off x="1870710" y="919425"/>
              <a:ext cx="124578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50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매출액</a:t>
              </a:r>
            </a:p>
          </p:txBody>
        </p:sp>
        <p:grpSp>
          <p:nvGrpSpPr>
            <p:cNvPr id="8" name="Google Shape;1072;p36"/>
            <p:cNvGrpSpPr/>
            <p:nvPr/>
          </p:nvGrpSpPr>
          <p:grpSpPr>
            <a:xfrm>
              <a:off x="881759" y="1648115"/>
              <a:ext cx="3987693" cy="387022"/>
              <a:chOff x="2249620" y="1303134"/>
              <a:chExt cx="6184154" cy="387022"/>
            </a:xfrm>
          </p:grpSpPr>
          <p:grpSp>
            <p:nvGrpSpPr>
              <p:cNvPr id="10" name="Google Shape;1074;p36"/>
              <p:cNvGrpSpPr/>
              <p:nvPr/>
            </p:nvGrpSpPr>
            <p:grpSpPr>
              <a:xfrm>
                <a:off x="3672415" y="1303134"/>
                <a:ext cx="2993238" cy="387022"/>
                <a:chOff x="2150375" y="1297642"/>
                <a:chExt cx="3056820" cy="405131"/>
              </a:xfrm>
            </p:grpSpPr>
            <p:sp>
              <p:nvSpPr>
                <p:cNvPr id="11" name="Google Shape;1075;p36"/>
                <p:cNvSpPr/>
                <p:nvPr/>
              </p:nvSpPr>
              <p:spPr>
                <a:xfrm>
                  <a:off x="2571137" y="1298150"/>
                  <a:ext cx="2429581" cy="404100"/>
                </a:xfrm>
                <a:prstGeom prst="rect">
                  <a:avLst/>
                </a:prstGeom>
                <a:solidFill>
                  <a:srgbClr val="1E35A1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1076;p36"/>
                <p:cNvSpPr/>
                <p:nvPr/>
              </p:nvSpPr>
              <p:spPr>
                <a:xfrm rot="16200000">
                  <a:off x="2163125" y="1285399"/>
                  <a:ext cx="404100" cy="42959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1E35A1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1076;p36"/>
                <p:cNvSpPr/>
                <p:nvPr/>
              </p:nvSpPr>
              <p:spPr>
                <a:xfrm rot="16200000" flipV="1">
                  <a:off x="4849842" y="1345419"/>
                  <a:ext cx="405131" cy="30957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1E35A1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8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" name="Google Shape;1077;p36"/>
              <p:cNvSpPr txBox="1"/>
              <p:nvPr/>
            </p:nvSpPr>
            <p:spPr>
              <a:xfrm>
                <a:off x="7116609" y="1341849"/>
                <a:ext cx="1317165" cy="3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1,810</a:t>
                </a:r>
                <a:r>
                  <a:rPr kumimoji="0" lang="ko-KR" altLang="en-US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억</a:t>
                </a:r>
              </a:p>
            </p:txBody>
          </p:sp>
          <p:sp>
            <p:nvSpPr>
              <p:cNvPr id="15" name="Google Shape;1079;p36"/>
              <p:cNvSpPr txBox="1"/>
              <p:nvPr/>
            </p:nvSpPr>
            <p:spPr>
              <a:xfrm>
                <a:off x="2249620" y="1365396"/>
                <a:ext cx="1313939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14</a:t>
                </a:r>
                <a:r>
                  <a:rPr kumimoji="0" lang="ko-KR" altLang="en-US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년도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감소고객 </a:t>
                </a:r>
              </a:p>
            </p:txBody>
          </p:sp>
        </p:grpSp>
        <p:grpSp>
          <p:nvGrpSpPr>
            <p:cNvPr id="17" name="Google Shape;1081;p36"/>
            <p:cNvGrpSpPr/>
            <p:nvPr/>
          </p:nvGrpSpPr>
          <p:grpSpPr>
            <a:xfrm>
              <a:off x="881755" y="2156420"/>
              <a:ext cx="3987695" cy="389267"/>
              <a:chOff x="2249615" y="2182914"/>
              <a:chExt cx="6184160" cy="389267"/>
            </a:xfrm>
          </p:grpSpPr>
          <p:grpSp>
            <p:nvGrpSpPr>
              <p:cNvPr id="19" name="Google Shape;1083;p36"/>
              <p:cNvGrpSpPr/>
              <p:nvPr/>
            </p:nvGrpSpPr>
            <p:grpSpPr>
              <a:xfrm>
                <a:off x="3672418" y="2182914"/>
                <a:ext cx="2262595" cy="389267"/>
                <a:chOff x="2150375" y="1951949"/>
                <a:chExt cx="2310655" cy="407482"/>
              </a:xfrm>
            </p:grpSpPr>
            <p:sp>
              <p:nvSpPr>
                <p:cNvPr id="20" name="Google Shape;1084;p36"/>
                <p:cNvSpPr/>
                <p:nvPr/>
              </p:nvSpPr>
              <p:spPr>
                <a:xfrm>
                  <a:off x="2571138" y="1955331"/>
                  <a:ext cx="1549200" cy="404100"/>
                </a:xfrm>
                <a:prstGeom prst="rect">
                  <a:avLst/>
                </a:prstGeom>
                <a:solidFill>
                  <a:srgbClr val="0C79F3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1085;p36"/>
                <p:cNvSpPr/>
                <p:nvPr/>
              </p:nvSpPr>
              <p:spPr>
                <a:xfrm rot="16200000">
                  <a:off x="2163125" y="1942581"/>
                  <a:ext cx="404100" cy="42959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0C79F3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1085;p36"/>
                <p:cNvSpPr/>
                <p:nvPr/>
              </p:nvSpPr>
              <p:spPr>
                <a:xfrm rot="16200000" flipV="1">
                  <a:off x="4053447" y="1951064"/>
                  <a:ext cx="406699" cy="40846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0C79F3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8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" name="Google Shape;1086;p36"/>
              <p:cNvSpPr txBox="1"/>
              <p:nvPr/>
            </p:nvSpPr>
            <p:spPr>
              <a:xfrm>
                <a:off x="7116610" y="2224369"/>
                <a:ext cx="1317165" cy="3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1,260</a:t>
                </a:r>
                <a:r>
                  <a:rPr kumimoji="0" lang="ko-KR" altLang="en-US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억</a:t>
                </a:r>
              </a:p>
            </p:txBody>
          </p:sp>
          <p:sp>
            <p:nvSpPr>
              <p:cNvPr id="24" name="Google Shape;1088;p36"/>
              <p:cNvSpPr txBox="1"/>
              <p:nvPr/>
            </p:nvSpPr>
            <p:spPr>
              <a:xfrm>
                <a:off x="2249615" y="2247919"/>
                <a:ext cx="1313938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15</a:t>
                </a:r>
                <a:r>
                  <a:rPr kumimoji="0" lang="ko-KR" altLang="en-US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년도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300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감소고객</a:t>
                </a:r>
              </a:p>
            </p:txBody>
          </p:sp>
        </p:grpSp>
        <p:grpSp>
          <p:nvGrpSpPr>
            <p:cNvPr id="26" name="Google Shape;1072;p36"/>
            <p:cNvGrpSpPr/>
            <p:nvPr/>
          </p:nvGrpSpPr>
          <p:grpSpPr>
            <a:xfrm>
              <a:off x="881755" y="3105933"/>
              <a:ext cx="3987695" cy="386039"/>
              <a:chOff x="2249615" y="1303627"/>
              <a:chExt cx="6184160" cy="386039"/>
            </a:xfrm>
          </p:grpSpPr>
          <p:grpSp>
            <p:nvGrpSpPr>
              <p:cNvPr id="28" name="Google Shape;1074;p36"/>
              <p:cNvGrpSpPr/>
              <p:nvPr/>
            </p:nvGrpSpPr>
            <p:grpSpPr>
              <a:xfrm>
                <a:off x="3672416" y="1303627"/>
                <a:ext cx="2653582" cy="386039"/>
                <a:chOff x="2150375" y="1298148"/>
                <a:chExt cx="2709949" cy="404104"/>
              </a:xfrm>
            </p:grpSpPr>
            <p:sp>
              <p:nvSpPr>
                <p:cNvPr id="29" name="Google Shape;1075;p36"/>
                <p:cNvSpPr/>
                <p:nvPr/>
              </p:nvSpPr>
              <p:spPr>
                <a:xfrm>
                  <a:off x="2571136" y="1298149"/>
                  <a:ext cx="2030436" cy="404100"/>
                </a:xfrm>
                <a:prstGeom prst="rect">
                  <a:avLst/>
                </a:prstGeom>
                <a:solidFill>
                  <a:srgbClr val="8388F1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1076;p36"/>
                <p:cNvSpPr/>
                <p:nvPr/>
              </p:nvSpPr>
              <p:spPr>
                <a:xfrm rot="16200000">
                  <a:off x="2163125" y="1285399"/>
                  <a:ext cx="404100" cy="42959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8388F1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1076;p36"/>
                <p:cNvSpPr/>
                <p:nvPr/>
              </p:nvSpPr>
              <p:spPr>
                <a:xfrm rot="16200000" flipV="1">
                  <a:off x="4461469" y="1303397"/>
                  <a:ext cx="404100" cy="3936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8388F1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8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" name="Google Shape;1077;p36"/>
              <p:cNvSpPr txBox="1"/>
              <p:nvPr/>
            </p:nvSpPr>
            <p:spPr>
              <a:xfrm>
                <a:off x="7116610" y="1341850"/>
                <a:ext cx="1317165" cy="3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1,490</a:t>
                </a:r>
                <a:r>
                  <a:rPr kumimoji="0" lang="ko-KR" altLang="en-US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억</a:t>
                </a:r>
              </a:p>
            </p:txBody>
          </p:sp>
          <p:sp>
            <p:nvSpPr>
              <p:cNvPr id="33" name="Google Shape;1079;p36"/>
              <p:cNvSpPr txBox="1"/>
              <p:nvPr/>
            </p:nvSpPr>
            <p:spPr>
              <a:xfrm>
                <a:off x="2249615" y="1388531"/>
                <a:ext cx="1313938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14</a:t>
                </a:r>
                <a:r>
                  <a:rPr kumimoji="0" lang="ko-KR" altLang="en-US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년도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증가고객 </a:t>
                </a:r>
              </a:p>
            </p:txBody>
          </p:sp>
        </p:grpSp>
        <p:grpSp>
          <p:nvGrpSpPr>
            <p:cNvPr id="35" name="Google Shape;1081;p36"/>
            <p:cNvGrpSpPr/>
            <p:nvPr/>
          </p:nvGrpSpPr>
          <p:grpSpPr>
            <a:xfrm>
              <a:off x="881755" y="3655075"/>
              <a:ext cx="3987695" cy="386041"/>
              <a:chOff x="2249615" y="2186144"/>
              <a:chExt cx="6184160" cy="386041"/>
            </a:xfrm>
          </p:grpSpPr>
          <p:grpSp>
            <p:nvGrpSpPr>
              <p:cNvPr id="37" name="Google Shape;1083;p36"/>
              <p:cNvGrpSpPr/>
              <p:nvPr/>
            </p:nvGrpSpPr>
            <p:grpSpPr>
              <a:xfrm>
                <a:off x="3672418" y="2186144"/>
                <a:ext cx="3505791" cy="386041"/>
                <a:chOff x="2150376" y="1955331"/>
                <a:chExt cx="3580259" cy="404105"/>
              </a:xfrm>
            </p:grpSpPr>
            <p:sp>
              <p:nvSpPr>
                <p:cNvPr id="38" name="Google Shape;1084;p36"/>
                <p:cNvSpPr/>
                <p:nvPr/>
              </p:nvSpPr>
              <p:spPr>
                <a:xfrm>
                  <a:off x="2571137" y="1955331"/>
                  <a:ext cx="2773569" cy="404100"/>
                </a:xfrm>
                <a:prstGeom prst="rect">
                  <a:avLst/>
                </a:prstGeom>
                <a:solidFill>
                  <a:srgbClr val="4C07F9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1085;p36"/>
                <p:cNvSpPr/>
                <p:nvPr/>
              </p:nvSpPr>
              <p:spPr>
                <a:xfrm rot="16200000">
                  <a:off x="2163126" y="1942581"/>
                  <a:ext cx="404100" cy="4296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4C07F9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1085;p36"/>
                <p:cNvSpPr/>
                <p:nvPr/>
              </p:nvSpPr>
              <p:spPr>
                <a:xfrm rot="16200000" flipV="1">
                  <a:off x="5325512" y="1954313"/>
                  <a:ext cx="404100" cy="40614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4C07F9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800" b="0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" name="Google Shape;1086;p36"/>
              <p:cNvSpPr txBox="1"/>
              <p:nvPr/>
            </p:nvSpPr>
            <p:spPr>
              <a:xfrm>
                <a:off x="7116610" y="2224369"/>
                <a:ext cx="1317165" cy="3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2,215</a:t>
                </a:r>
                <a:r>
                  <a:rPr kumimoji="0" lang="ko-KR" altLang="en-US" b="1" i="0" u="none" strike="noStrike" kern="0" cap="none" spc="0" normalizeH="0" baseline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억</a:t>
                </a:r>
              </a:p>
            </p:txBody>
          </p:sp>
          <p:sp>
            <p:nvSpPr>
              <p:cNvPr id="42" name="Google Shape;1088;p36"/>
              <p:cNvSpPr txBox="1"/>
              <p:nvPr/>
            </p:nvSpPr>
            <p:spPr>
              <a:xfrm>
                <a:off x="2249615" y="2261517"/>
                <a:ext cx="1313938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15</a:t>
                </a:r>
                <a:r>
                  <a:rPr kumimoji="0" lang="ko-KR" altLang="en-US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년도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300" b="1" i="0" u="none" strike="noStrike" kern="0" cap="none" spc="0" normalizeH="0" baseline="0" dirty="0">
                    <a:solidFill>
                      <a:schemeClr val="bg1"/>
                    </a:solidFill>
                    <a:latin typeface="Arial"/>
                    <a:ea typeface="맑은 고딕"/>
                    <a:cs typeface="맑은 고딕"/>
                  </a:rPr>
                  <a:t>증가고객</a:t>
                </a:r>
              </a:p>
            </p:txBody>
          </p:sp>
        </p:grpSp>
        <p:sp>
          <p:nvSpPr>
            <p:cNvPr id="55" name="타원 54"/>
            <p:cNvSpPr/>
            <p:nvPr/>
          </p:nvSpPr>
          <p:spPr>
            <a:xfrm>
              <a:off x="233362" y="1813056"/>
              <a:ext cx="615819" cy="615819"/>
            </a:xfrm>
            <a:prstGeom prst="ellipse">
              <a:avLst/>
            </a:prstGeom>
            <a:noFill/>
            <a:ln>
              <a:solidFill>
                <a:srgbClr val="203A7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265939" y="3303565"/>
              <a:ext cx="615819" cy="615819"/>
            </a:xfrm>
            <a:prstGeom prst="ellipse">
              <a:avLst/>
            </a:prstGeom>
            <a:noFill/>
            <a:ln>
              <a:solidFill>
                <a:srgbClr val="711ECC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72404" y="197979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감소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08202" y="3473611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증가</a:t>
              </a:r>
            </a:p>
          </p:txBody>
        </p:sp>
        <p:sp>
          <p:nvSpPr>
            <p:cNvPr id="59" name="순서도: 수행의 시작/종료 58"/>
            <p:cNvSpPr/>
            <p:nvPr/>
          </p:nvSpPr>
          <p:spPr>
            <a:xfrm>
              <a:off x="152445" y="1407090"/>
              <a:ext cx="4843891" cy="1440181"/>
            </a:xfrm>
            <a:prstGeom prst="flowChartTerminator">
              <a:avLst/>
            </a:prstGeom>
            <a:noFill/>
            <a:ln w="25400" cap="flat" cmpd="sng" algn="ctr">
              <a:solidFill>
                <a:srgbClr val="053A75">
                  <a:alpha val="100000"/>
                </a:srgbClr>
              </a:solidFill>
              <a:prstDash val="solid"/>
              <a:headEnd w="med" len="med"/>
              <a:tailEnd w="med" len="me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60" name="순서도: 수행의 시작/종료 59"/>
            <p:cNvSpPr/>
            <p:nvPr/>
          </p:nvSpPr>
          <p:spPr>
            <a:xfrm>
              <a:off x="152444" y="2901712"/>
              <a:ext cx="4843891" cy="1440181"/>
            </a:xfrm>
            <a:prstGeom prst="flowChartTerminator">
              <a:avLst/>
            </a:prstGeom>
            <a:noFill/>
            <a:ln w="25400" cap="flat" cmpd="sng" algn="ctr">
              <a:solidFill>
                <a:srgbClr val="711ECC"/>
              </a:solidFill>
              <a:prstDash val="solid"/>
              <a:headEnd w="med" len="med"/>
              <a:tailEnd w="med" len="me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맑은 고딕"/>
                <a:cs typeface="맑은 고딕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473475" y="1160725"/>
            <a:ext cx="3270432" cy="3341015"/>
            <a:chOff x="5130575" y="1135325"/>
            <a:chExt cx="3270432" cy="3341015"/>
          </a:xfrm>
        </p:grpSpPr>
        <p:sp>
          <p:nvSpPr>
            <p:cNvPr id="62" name="Google Shape;101;p16"/>
            <p:cNvSpPr txBox="1"/>
            <p:nvPr/>
          </p:nvSpPr>
          <p:spPr>
            <a:xfrm>
              <a:off x="6212248" y="1135325"/>
              <a:ext cx="124578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50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인원비율</a:t>
              </a:r>
            </a:p>
          </p:txBody>
        </p:sp>
        <p:grpSp>
          <p:nvGrpSpPr>
            <p:cNvPr id="65" name="Google Shape;554;p26"/>
            <p:cNvGrpSpPr/>
            <p:nvPr/>
          </p:nvGrpSpPr>
          <p:grpSpPr>
            <a:xfrm>
              <a:off x="5130575" y="1555246"/>
              <a:ext cx="3087467" cy="2692932"/>
              <a:chOff x="3983461" y="1045500"/>
              <a:chExt cx="3499715" cy="3052500"/>
            </a:xfrm>
          </p:grpSpPr>
          <p:sp>
            <p:nvSpPr>
              <p:cNvPr id="67" name="Google Shape;556;p26"/>
              <p:cNvSpPr/>
              <p:nvPr/>
            </p:nvSpPr>
            <p:spPr>
              <a:xfrm>
                <a:off x="4389375" y="1045500"/>
                <a:ext cx="3052500" cy="3052500"/>
              </a:xfrm>
              <a:prstGeom prst="pie">
                <a:avLst>
                  <a:gd name="adj1" fmla="val 16173871"/>
                  <a:gd name="adj2" fmla="val 3562469"/>
                </a:avLst>
              </a:prstGeom>
              <a:solidFill>
                <a:srgbClr val="00D4F0">
                  <a:alpha val="100000"/>
                </a:srgbClr>
              </a:solidFill>
              <a:ln w="19050" cap="flat" cmpd="sng">
                <a:noFill/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557;p26"/>
              <p:cNvSpPr/>
              <p:nvPr/>
            </p:nvSpPr>
            <p:spPr>
              <a:xfrm>
                <a:off x="4389375" y="1045500"/>
                <a:ext cx="3052500" cy="3052500"/>
              </a:xfrm>
              <a:prstGeom prst="pie">
                <a:avLst>
                  <a:gd name="adj1" fmla="val 3549463"/>
                  <a:gd name="adj2" fmla="val 16229231"/>
                </a:avLst>
              </a:prstGeom>
              <a:solidFill>
                <a:srgbClr val="0C79F3">
                  <a:alpha val="100000"/>
                </a:srgbClr>
              </a:solidFill>
              <a:ln w="19050" cap="flat" cmpd="sng">
                <a:noFill/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560;p26"/>
              <p:cNvSpPr txBox="1"/>
              <p:nvPr/>
            </p:nvSpPr>
            <p:spPr>
              <a:xfrm>
                <a:off x="5652230" y="2099149"/>
                <a:ext cx="1830946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2400" b="0" i="0" u="none" strike="noStrike" kern="0" cap="none" spc="0" normalizeH="0" baseline="0" dirty="0">
                    <a:solidFill>
                      <a:schemeClr val="bg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감소고객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2400" b="0" i="0" u="none" strike="noStrike" kern="0" cap="none" spc="0" normalizeH="0" baseline="0" dirty="0">
                    <a:solidFill>
                      <a:schemeClr val="bg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r>
                  <a:rPr kumimoji="0" lang="en" sz="2400" b="0" i="0" u="none" strike="noStrike" kern="0" cap="none" spc="0" normalizeH="0" baseline="0" dirty="0">
                    <a:solidFill>
                      <a:schemeClr val="bg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</a:t>
                </a:r>
                <a:r>
                  <a:rPr kumimoji="0" lang="en" sz="18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%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(8,632</a:t>
                </a:r>
                <a:r>
                  <a:rPr kumimoji="0" lang="ko-KR" altLang="en-US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명</a:t>
                </a:r>
                <a:r>
                  <a:rPr kumimoji="0" lang="en-US" altLang="ko-KR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)</a:t>
                </a:r>
              </a:p>
            </p:txBody>
          </p:sp>
          <p:sp>
            <p:nvSpPr>
              <p:cNvPr id="72" name="Google Shape;561;p26"/>
              <p:cNvSpPr txBox="1"/>
              <p:nvPr/>
            </p:nvSpPr>
            <p:spPr>
              <a:xfrm>
                <a:off x="3983461" y="2761794"/>
                <a:ext cx="2443832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2400" b="0" i="0" u="none" strike="noStrike" kern="0" cap="none" spc="0" normalizeH="0" baseline="0" dirty="0">
                    <a:solidFill>
                      <a:schemeClr val="bg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증가고객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2400" b="0" i="0" u="none" strike="noStrike" kern="0" cap="none" spc="0" normalizeH="0" baseline="0" dirty="0">
                    <a:solidFill>
                      <a:schemeClr val="bg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55</a:t>
                </a:r>
                <a:r>
                  <a:rPr kumimoji="0" lang="en" sz="18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%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(10,751</a:t>
                </a:r>
                <a:r>
                  <a:rPr kumimoji="0" lang="ko-KR" altLang="en-US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명</a:t>
                </a:r>
                <a:r>
                  <a:rPr kumimoji="0" lang="en-US" altLang="ko-KR" sz="1500" b="0" i="0" u="none" strike="noStrike" kern="0" cap="none" spc="0" normalizeH="0" baseline="0" dirty="0">
                    <a:solidFill>
                      <a:schemeClr val="bg1"/>
                    </a:solidFill>
                    <a:latin typeface="Roboto Medium"/>
                    <a:ea typeface="Roboto Medium"/>
                    <a:cs typeface="Roboto Medium"/>
                    <a:sym typeface="Wingdings"/>
                  </a:rPr>
                  <a:t>)</a:t>
                </a:r>
              </a:p>
            </p:txBody>
          </p:sp>
        </p:grpSp>
        <p:sp>
          <p:nvSpPr>
            <p:cNvPr id="3" name="Google Shape;101;p16">
              <a:extLst>
                <a:ext uri="{FF2B5EF4-FFF2-40B4-BE49-F238E27FC236}">
                  <a16:creationId xmlns:a16="http://schemas.microsoft.com/office/drawing/2014/main" id="{B8D81151-F6A0-1732-9DFE-7FF83B2EA493}"/>
                </a:ext>
              </a:extLst>
            </p:cNvPr>
            <p:cNvSpPr txBox="1"/>
            <p:nvPr/>
          </p:nvSpPr>
          <p:spPr>
            <a:xfrm>
              <a:off x="7010400" y="4188340"/>
              <a:ext cx="1390607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05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*</a:t>
              </a:r>
              <a:r>
                <a:rPr kumimoji="0" lang="ko-KR" altLang="en-US" sz="105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총 인원 </a:t>
              </a:r>
              <a:r>
                <a:rPr kumimoji="0" lang="en-US" altLang="ko-KR" sz="105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: 19,383</a:t>
              </a:r>
              <a:r>
                <a:rPr kumimoji="0" lang="ko-KR" altLang="en-US" sz="105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명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AEA918-6F1B-BC03-F694-1E30483900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11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D04E8-3A03-69FE-936F-FF241EC58279}"/>
              </a:ext>
            </a:extLst>
          </p:cNvPr>
          <p:cNvSpPr txBox="1"/>
          <p:nvPr/>
        </p:nvSpPr>
        <p:spPr>
          <a:xfrm>
            <a:off x="2795542" y="655521"/>
            <a:ext cx="2132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(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연도별 감소</a:t>
            </a: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/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증가 분석</a:t>
            </a: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)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CF020-E90A-3DB9-3641-19FEE8E66711}"/>
              </a:ext>
            </a:extLst>
          </p:cNvPr>
          <p:cNvSpPr txBox="1"/>
          <p:nvPr/>
        </p:nvSpPr>
        <p:spPr>
          <a:xfrm>
            <a:off x="2779481" y="1415930"/>
            <a:ext cx="15087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r>
              <a:rPr lang="ko-KR" altLang="en-US" sz="900" dirty="0" err="1">
                <a:solidFill>
                  <a:schemeClr val="bg1"/>
                </a:solidFill>
                <a:latin typeface="+mj-ea"/>
                <a:ea typeface="+mj-ea"/>
              </a:rPr>
              <a:t>산출시</a:t>
            </a:r>
            <a:r>
              <a:rPr lang="ko-KR" altLang="en-US" sz="900" dirty="0">
                <a:solidFill>
                  <a:schemeClr val="bg1"/>
                </a:solidFill>
                <a:latin typeface="+mj-ea"/>
                <a:ea typeface="+mj-ea"/>
              </a:rPr>
              <a:t> 계절성 금액 제거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DCC15E-406F-6152-93A8-E01069FE244F}"/>
              </a:ext>
            </a:extLst>
          </p:cNvPr>
          <p:cNvSpPr txBox="1"/>
          <p:nvPr/>
        </p:nvSpPr>
        <p:spPr>
          <a:xfrm>
            <a:off x="358915" y="441446"/>
            <a:ext cx="2589170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맑은 고딕"/>
                <a:ea typeface="맑은 고딕"/>
              </a:rPr>
              <a:t>과제 정의 </a:t>
            </a:r>
            <a:r>
              <a:rPr lang="en-US" altLang="ko-KR" sz="3200" b="1" dirty="0">
                <a:solidFill>
                  <a:schemeClr val="bg1"/>
                </a:solidFill>
                <a:latin typeface="맑은 고딕"/>
                <a:ea typeface="맑은 고딕"/>
              </a:rPr>
              <a:t>01</a:t>
            </a:r>
            <a:endParaRPr kumimoji="0" lang="ko-KR" altLang="en-US" sz="32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BBA94009-B7F4-C2DF-2C9F-AE2C702D73F9}"/>
              </a:ext>
            </a:extLst>
          </p:cNvPr>
          <p:cNvSpPr/>
          <p:nvPr/>
        </p:nvSpPr>
        <p:spPr>
          <a:xfrm>
            <a:off x="4538286" y="2303632"/>
            <a:ext cx="1109510" cy="5013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550</a:t>
            </a:r>
            <a:r>
              <a:rPr lang="ko-KR" altLang="en-US" b="1" dirty="0"/>
              <a:t>억</a:t>
            </a: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FEC3CCE7-1AE2-458C-8AB8-2E504F57201A}"/>
              </a:ext>
            </a:extLst>
          </p:cNvPr>
          <p:cNvSpPr/>
          <p:nvPr/>
        </p:nvSpPr>
        <p:spPr>
          <a:xfrm>
            <a:off x="4527776" y="3750255"/>
            <a:ext cx="1109510" cy="51433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725</a:t>
            </a:r>
            <a:r>
              <a:rPr lang="ko-KR" altLang="en-US" b="1" dirty="0"/>
              <a:t>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242DB8-1F08-4E0F-0AF0-3EFF067C228C}"/>
              </a:ext>
            </a:extLst>
          </p:cNvPr>
          <p:cNvSpPr txBox="1"/>
          <p:nvPr/>
        </p:nvSpPr>
        <p:spPr>
          <a:xfrm>
            <a:off x="6011917" y="-336331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인당 평균 매출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23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4" grpId="0"/>
      <p:bldP spid="4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잘린 위쪽 모서리 42">
            <a:extLst>
              <a:ext uri="{FF2B5EF4-FFF2-40B4-BE49-F238E27FC236}">
                <a16:creationId xmlns:a16="http://schemas.microsoft.com/office/drawing/2014/main" id="{358E5350-79AF-3D89-366A-98BF2561188E}"/>
              </a:ext>
            </a:extLst>
          </p:cNvPr>
          <p:cNvSpPr/>
          <p:nvPr/>
        </p:nvSpPr>
        <p:spPr>
          <a:xfrm>
            <a:off x="1" y="-2"/>
            <a:ext cx="9144000" cy="5143500"/>
          </a:xfrm>
          <a:prstGeom prst="snip2SameRect">
            <a:avLst/>
          </a:prstGeom>
          <a:solidFill>
            <a:schemeClr val="accent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3" name="Google Shape;865;p34"/>
          <p:cNvSpPr/>
          <p:nvPr/>
        </p:nvSpPr>
        <p:spPr>
          <a:xfrm>
            <a:off x="4572000" y="2216249"/>
            <a:ext cx="989070" cy="443353"/>
          </a:xfrm>
          <a:prstGeom prst="rect">
            <a:avLst/>
          </a:prstGeom>
          <a:solidFill>
            <a:srgbClr val="00D4F0">
              <a:alpha val="10000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864;p34"/>
          <p:cNvGrpSpPr/>
          <p:nvPr/>
        </p:nvGrpSpPr>
        <p:grpSpPr>
          <a:xfrm>
            <a:off x="4567316" y="2593906"/>
            <a:ext cx="3106385" cy="987447"/>
            <a:chOff x="4746099" y="2900843"/>
            <a:chExt cx="3364438" cy="1069476"/>
          </a:xfrm>
        </p:grpSpPr>
        <p:sp>
          <p:nvSpPr>
            <p:cNvPr id="7" name="Google Shape;865;p34"/>
            <p:cNvSpPr/>
            <p:nvPr/>
          </p:nvSpPr>
          <p:spPr>
            <a:xfrm>
              <a:off x="4751172" y="2900843"/>
              <a:ext cx="1541975" cy="342176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66;p34"/>
            <p:cNvSpPr/>
            <p:nvPr/>
          </p:nvSpPr>
          <p:spPr>
            <a:xfrm>
              <a:off x="4751171" y="3220918"/>
              <a:ext cx="2065218" cy="189432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67;p34"/>
            <p:cNvSpPr/>
            <p:nvPr/>
          </p:nvSpPr>
          <p:spPr>
            <a:xfrm>
              <a:off x="4751172" y="3384641"/>
              <a:ext cx="2615974" cy="127404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868;p34"/>
            <p:cNvSpPr/>
            <p:nvPr/>
          </p:nvSpPr>
          <p:spPr>
            <a:xfrm>
              <a:off x="4746100" y="3474824"/>
              <a:ext cx="2882258" cy="129972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869;p34"/>
            <p:cNvSpPr/>
            <p:nvPr/>
          </p:nvSpPr>
          <p:spPr>
            <a:xfrm>
              <a:off x="4751170" y="3547830"/>
              <a:ext cx="3153584" cy="139651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70;p34"/>
            <p:cNvSpPr/>
            <p:nvPr/>
          </p:nvSpPr>
          <p:spPr>
            <a:xfrm>
              <a:off x="4746100" y="3637643"/>
              <a:ext cx="3258944" cy="332676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871;p34"/>
            <p:cNvSpPr/>
            <p:nvPr/>
          </p:nvSpPr>
          <p:spPr>
            <a:xfrm>
              <a:off x="4746099" y="3752519"/>
              <a:ext cx="3364437" cy="217800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872;p34"/>
          <p:cNvGrpSpPr/>
          <p:nvPr/>
        </p:nvGrpSpPr>
        <p:grpSpPr>
          <a:xfrm>
            <a:off x="1719868" y="1369421"/>
            <a:ext cx="2852132" cy="2211930"/>
            <a:chOff x="2152707" y="1574640"/>
            <a:chExt cx="2597674" cy="2395678"/>
          </a:xfrm>
        </p:grpSpPr>
        <p:sp>
          <p:nvSpPr>
            <p:cNvPr id="15" name="Google Shape;873;p34"/>
            <p:cNvSpPr/>
            <p:nvPr/>
          </p:nvSpPr>
          <p:spPr>
            <a:xfrm>
              <a:off x="3622952" y="2502130"/>
              <a:ext cx="1127429" cy="385031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74;p34"/>
            <p:cNvSpPr/>
            <p:nvPr/>
          </p:nvSpPr>
          <p:spPr>
            <a:xfrm>
              <a:off x="3451544" y="2876846"/>
              <a:ext cx="1298837" cy="388664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875;p34"/>
            <p:cNvSpPr/>
            <p:nvPr/>
          </p:nvSpPr>
          <p:spPr>
            <a:xfrm>
              <a:off x="3127087" y="3217780"/>
              <a:ext cx="1623294" cy="297926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876;p34"/>
            <p:cNvSpPr/>
            <p:nvPr/>
          </p:nvSpPr>
          <p:spPr>
            <a:xfrm>
              <a:off x="2921870" y="3435581"/>
              <a:ext cx="1828511" cy="217800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77;p34"/>
            <p:cNvSpPr/>
            <p:nvPr/>
          </p:nvSpPr>
          <p:spPr>
            <a:xfrm>
              <a:off x="2593953" y="3607924"/>
              <a:ext cx="2156428" cy="217800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78;p34"/>
            <p:cNvSpPr/>
            <p:nvPr/>
          </p:nvSpPr>
          <p:spPr>
            <a:xfrm>
              <a:off x="2358259" y="3692728"/>
              <a:ext cx="2392122" cy="217800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879;p34"/>
            <p:cNvSpPr/>
            <p:nvPr/>
          </p:nvSpPr>
          <p:spPr>
            <a:xfrm>
              <a:off x="2152707" y="3800725"/>
              <a:ext cx="2593293" cy="169593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873;p34"/>
            <p:cNvSpPr/>
            <p:nvPr/>
          </p:nvSpPr>
          <p:spPr>
            <a:xfrm>
              <a:off x="3921952" y="2121531"/>
              <a:ext cx="828429" cy="480183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873;p34"/>
            <p:cNvSpPr/>
            <p:nvPr/>
          </p:nvSpPr>
          <p:spPr>
            <a:xfrm>
              <a:off x="4237797" y="1841684"/>
              <a:ext cx="512583" cy="480183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873;p34"/>
            <p:cNvSpPr/>
            <p:nvPr/>
          </p:nvSpPr>
          <p:spPr>
            <a:xfrm>
              <a:off x="4519952" y="1574640"/>
              <a:ext cx="230429" cy="480183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880;p34"/>
          <p:cNvGrpSpPr/>
          <p:nvPr/>
        </p:nvGrpSpPr>
        <p:grpSpPr>
          <a:xfrm>
            <a:off x="1010370" y="1337760"/>
            <a:ext cx="6707841" cy="2761361"/>
            <a:chOff x="893671" y="1540348"/>
            <a:chExt cx="7265072" cy="2990752"/>
          </a:xfrm>
        </p:grpSpPr>
        <p:cxnSp>
          <p:nvCxnSpPr>
            <p:cNvPr id="23" name="Google Shape;881;p34"/>
            <p:cNvCxnSpPr>
              <a:cxnSpLocks/>
            </p:cNvCxnSpPr>
            <p:nvPr/>
          </p:nvCxnSpPr>
          <p:spPr>
            <a:xfrm>
              <a:off x="2435706" y="1564325"/>
              <a:ext cx="0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4" name="Google Shape;882;p34"/>
            <p:cNvCxnSpPr>
              <a:cxnSpLocks/>
            </p:cNvCxnSpPr>
            <p:nvPr/>
          </p:nvCxnSpPr>
          <p:spPr>
            <a:xfrm>
              <a:off x="3205838" y="1564325"/>
              <a:ext cx="801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5" name="Google Shape;883;p34"/>
            <p:cNvCxnSpPr>
              <a:cxnSpLocks/>
            </p:cNvCxnSpPr>
            <p:nvPr/>
          </p:nvCxnSpPr>
          <p:spPr>
            <a:xfrm>
              <a:off x="3975969" y="1564325"/>
              <a:ext cx="0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6" name="Google Shape;884;p34"/>
            <p:cNvCxnSpPr/>
            <p:nvPr/>
          </p:nvCxnSpPr>
          <p:spPr>
            <a:xfrm>
              <a:off x="4746100" y="1564325"/>
              <a:ext cx="0" cy="2673000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7" name="Google Shape;885;p34"/>
            <p:cNvCxnSpPr>
              <a:cxnSpLocks/>
            </p:cNvCxnSpPr>
            <p:nvPr/>
          </p:nvCxnSpPr>
          <p:spPr>
            <a:xfrm>
              <a:off x="5516231" y="1564325"/>
              <a:ext cx="0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8" name="Google Shape;886;p34"/>
            <p:cNvCxnSpPr>
              <a:cxnSpLocks/>
            </p:cNvCxnSpPr>
            <p:nvPr/>
          </p:nvCxnSpPr>
          <p:spPr>
            <a:xfrm>
              <a:off x="6286363" y="1564325"/>
              <a:ext cx="0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9" name="Google Shape;887;p34"/>
            <p:cNvCxnSpPr>
              <a:cxnSpLocks/>
            </p:cNvCxnSpPr>
            <p:nvPr/>
          </p:nvCxnSpPr>
          <p:spPr>
            <a:xfrm>
              <a:off x="7056493" y="1564325"/>
              <a:ext cx="0" cy="2405993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0" name="Google Shape;888;p34"/>
            <p:cNvSpPr txBox="1"/>
            <p:nvPr/>
          </p:nvSpPr>
          <p:spPr>
            <a:xfrm>
              <a:off x="4413942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0%</a:t>
              </a:r>
              <a:endParaRPr kumimoji="0" sz="11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889;p34"/>
            <p:cNvSpPr txBox="1"/>
            <p:nvPr/>
          </p:nvSpPr>
          <p:spPr>
            <a:xfrm>
              <a:off x="3643818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-25%</a:t>
              </a:r>
              <a:endParaRPr kumimoji="0" sz="11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890;p34"/>
            <p:cNvSpPr txBox="1"/>
            <p:nvPr/>
          </p:nvSpPr>
          <p:spPr>
            <a:xfrm>
              <a:off x="2873693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-50%</a:t>
              </a:r>
              <a:endParaRPr kumimoji="0" sz="11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891;p34"/>
            <p:cNvSpPr txBox="1"/>
            <p:nvPr/>
          </p:nvSpPr>
          <p:spPr>
            <a:xfrm>
              <a:off x="1333443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-100%</a:t>
              </a:r>
              <a:endParaRPr kumimoji="0" sz="11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892;p34"/>
            <p:cNvSpPr txBox="1"/>
            <p:nvPr/>
          </p:nvSpPr>
          <p:spPr>
            <a:xfrm>
              <a:off x="6724305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75%</a:t>
              </a:r>
              <a:endParaRPr kumimoji="0" sz="1100" b="1" i="0" u="none" strike="noStrike" kern="0" cap="none" spc="0" normalizeH="0" baseline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" name="Google Shape;893;p34"/>
            <p:cNvSpPr txBox="1"/>
            <p:nvPr/>
          </p:nvSpPr>
          <p:spPr>
            <a:xfrm>
              <a:off x="5954180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50%</a:t>
              </a:r>
              <a:endParaRPr kumimoji="0" sz="1100" b="1" i="0" u="none" strike="noStrike" kern="0" cap="none" spc="0" normalizeH="0" baseline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" name="Google Shape;894;p34"/>
            <p:cNvSpPr txBox="1"/>
            <p:nvPr/>
          </p:nvSpPr>
          <p:spPr>
            <a:xfrm>
              <a:off x="5184056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25%</a:t>
              </a:r>
              <a:endParaRPr kumimoji="0" sz="1100" b="1" i="0" u="none" strike="noStrike" kern="0" cap="none" spc="0" normalizeH="0" baseline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" name="Google Shape;895;p34"/>
            <p:cNvCxnSpPr>
              <a:cxnSpLocks/>
            </p:cNvCxnSpPr>
            <p:nvPr/>
          </p:nvCxnSpPr>
          <p:spPr>
            <a:xfrm flipH="1">
              <a:off x="1662108" y="1564325"/>
              <a:ext cx="3467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38" name="Google Shape;896;p34"/>
            <p:cNvCxnSpPr>
              <a:cxnSpLocks/>
            </p:cNvCxnSpPr>
            <p:nvPr/>
          </p:nvCxnSpPr>
          <p:spPr>
            <a:xfrm>
              <a:off x="7826625" y="1564325"/>
              <a:ext cx="0" cy="2405995"/>
            </a:xfrm>
            <a:prstGeom prst="straightConnector1">
              <a:avLst/>
            </a:prstGeom>
            <a:noFill/>
            <a:ln w="9525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9" name="Google Shape;897;p34"/>
            <p:cNvSpPr txBox="1"/>
            <p:nvPr/>
          </p:nvSpPr>
          <p:spPr>
            <a:xfrm>
              <a:off x="2103568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-75%</a:t>
              </a:r>
              <a:endParaRPr kumimoji="0" sz="11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898;p34"/>
            <p:cNvSpPr txBox="1"/>
            <p:nvPr/>
          </p:nvSpPr>
          <p:spPr>
            <a:xfrm>
              <a:off x="7494430" y="4313300"/>
              <a:ext cx="664313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" sz="1100" b="1" i="0" u="none" strike="noStrike" kern="0" cap="none" spc="0" normalizeH="0" baseline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100%</a:t>
              </a:r>
              <a:endParaRPr kumimoji="0" sz="1100" b="1" i="0" u="none" strike="noStrike" kern="0" cap="none" spc="0" normalizeH="0" baseline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891;p34"/>
            <p:cNvSpPr txBox="1"/>
            <p:nvPr/>
          </p:nvSpPr>
          <p:spPr>
            <a:xfrm>
              <a:off x="893671" y="2691155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b="1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인</a:t>
              </a: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b="1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원</a:t>
              </a: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b="1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수</a:t>
              </a:r>
            </a:p>
          </p:txBody>
        </p:sp>
        <p:cxnSp>
          <p:nvCxnSpPr>
            <p:cNvPr id="65" name="Google Shape;885;p34"/>
            <p:cNvCxnSpPr>
              <a:cxnSpLocks/>
            </p:cNvCxnSpPr>
            <p:nvPr/>
          </p:nvCxnSpPr>
          <p:spPr>
            <a:xfrm flipH="1">
              <a:off x="4751171" y="1540348"/>
              <a:ext cx="1" cy="2696977"/>
            </a:xfrm>
            <a:prstGeom prst="straightConnector1">
              <a:avLst/>
            </a:prstGeom>
            <a:noFill/>
            <a:ln w="38100" cap="flat" cmpd="sng">
              <a:solidFill>
                <a:srgbClr val="EEEEEE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</p:grpSp>
      <p:grpSp>
        <p:nvGrpSpPr>
          <p:cNvPr id="48" name="Google Shape;906;p34"/>
          <p:cNvGrpSpPr/>
          <p:nvPr/>
        </p:nvGrpSpPr>
        <p:grpSpPr>
          <a:xfrm>
            <a:off x="413944" y="4247100"/>
            <a:ext cx="8105674" cy="352500"/>
            <a:chOff x="413944" y="4254338"/>
            <a:chExt cx="8105674" cy="352500"/>
          </a:xfrm>
        </p:grpSpPr>
        <p:sp>
          <p:nvSpPr>
            <p:cNvPr id="49" name="Google Shape;907;p34"/>
            <p:cNvSpPr/>
            <p:nvPr/>
          </p:nvSpPr>
          <p:spPr>
            <a:xfrm>
              <a:off x="4267802" y="4354688"/>
              <a:ext cx="151800" cy="151800"/>
            </a:xfrm>
            <a:prstGeom prst="rect">
              <a:avLst/>
            </a:prstGeom>
            <a:solidFill>
              <a:srgbClr val="1E35A1">
                <a:alpha val="10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908;p34"/>
            <p:cNvSpPr txBox="1"/>
            <p:nvPr/>
          </p:nvSpPr>
          <p:spPr>
            <a:xfrm>
              <a:off x="413944" y="4254338"/>
              <a:ext cx="3777654" cy="3525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700" b="1" i="0" u="none" strike="noStrike" kern="0" cap="none" spc="0" normalizeH="0" baseline="0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감소고객의 전년대비 </a:t>
              </a:r>
              <a:r>
                <a:rPr kumimoji="0" lang="ko-KR" altLang="en-US" sz="1700" b="1" i="0" u="none" strike="noStrike" kern="0" cap="none" spc="0" normalizeH="0" baseline="0" dirty="0" err="1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매출증감</a:t>
              </a:r>
              <a:r>
                <a:rPr kumimoji="0" lang="en-US" altLang="ko-KR" sz="1700" b="1" i="0" u="none" strike="noStrike" kern="0" cap="none" spc="0" normalizeH="0" baseline="0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(%)</a:t>
              </a:r>
            </a:p>
          </p:txBody>
        </p:sp>
        <p:sp>
          <p:nvSpPr>
            <p:cNvPr id="51" name="Google Shape;909;p34"/>
            <p:cNvSpPr/>
            <p:nvPr/>
          </p:nvSpPr>
          <p:spPr>
            <a:xfrm>
              <a:off x="4736602" y="4354688"/>
              <a:ext cx="151800" cy="151800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910;p34"/>
            <p:cNvSpPr txBox="1"/>
            <p:nvPr/>
          </p:nvSpPr>
          <p:spPr>
            <a:xfrm>
              <a:off x="4964598" y="4254338"/>
              <a:ext cx="3555020" cy="3525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700" b="1" i="0" u="none" strike="noStrike" kern="0" cap="none" spc="0" normalizeH="0" baseline="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증가고객의 전년대비 </a:t>
              </a:r>
              <a:r>
                <a:rPr kumimoji="0" lang="ko-KR" altLang="en-US" sz="1700" b="1" i="0" u="none" strike="noStrike" kern="0" cap="none" spc="0" normalizeH="0" baseline="0" dirty="0" err="1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매출증감</a:t>
              </a:r>
              <a:r>
                <a:rPr kumimoji="0" lang="en-US" altLang="ko-KR" sz="1700" b="1" i="0" u="none" strike="noStrike" kern="0" cap="none" spc="0" normalizeH="0" baseline="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(%)</a:t>
              </a:r>
            </a:p>
          </p:txBody>
        </p:sp>
      </p:grpSp>
      <p:sp>
        <p:nvSpPr>
          <p:cNvPr id="54" name="Google Shape;865;p34"/>
          <p:cNvSpPr/>
          <p:nvPr/>
        </p:nvSpPr>
        <p:spPr>
          <a:xfrm>
            <a:off x="4591050" y="1864841"/>
            <a:ext cx="561580" cy="443353"/>
          </a:xfrm>
          <a:prstGeom prst="rect">
            <a:avLst/>
          </a:prstGeom>
          <a:solidFill>
            <a:srgbClr val="00D4F0">
              <a:alpha val="10000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865;p34"/>
          <p:cNvSpPr/>
          <p:nvPr/>
        </p:nvSpPr>
        <p:spPr>
          <a:xfrm>
            <a:off x="4591050" y="1606460"/>
            <a:ext cx="280790" cy="443353"/>
          </a:xfrm>
          <a:prstGeom prst="rect">
            <a:avLst/>
          </a:prstGeom>
          <a:solidFill>
            <a:srgbClr val="00D4F0">
              <a:alpha val="10000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700818" y="1359896"/>
            <a:ext cx="2644422" cy="2221456"/>
          </a:xfrm>
          <a:prstGeom prst="rect">
            <a:avLst/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chemeClr val="bg1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110803-F399-7700-1F30-D603D54E2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 rot="836821">
            <a:off x="5595777" y="450506"/>
            <a:ext cx="407196" cy="40719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D38487-2287-E308-1C08-3D0259354505}"/>
              </a:ext>
            </a:extLst>
          </p:cNvPr>
          <p:cNvSpPr txBox="1"/>
          <p:nvPr/>
        </p:nvSpPr>
        <p:spPr>
          <a:xfrm>
            <a:off x="358915" y="441446"/>
            <a:ext cx="2589170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맑은 고딕"/>
                <a:ea typeface="맑은 고딕"/>
              </a:rPr>
              <a:t>과제 정의 </a:t>
            </a:r>
            <a:r>
              <a:rPr lang="en-US" altLang="ko-KR" sz="3200" b="1" dirty="0">
                <a:solidFill>
                  <a:schemeClr val="bg1"/>
                </a:solidFill>
                <a:latin typeface="맑은 고딕"/>
                <a:ea typeface="맑은 고딕"/>
              </a:rPr>
              <a:t>02</a:t>
            </a:r>
            <a:endParaRPr kumimoji="0" lang="ko-KR" altLang="en-US" sz="32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F300FA1-1530-7BE8-3C09-B53B4019437C}"/>
              </a:ext>
            </a:extLst>
          </p:cNvPr>
          <p:cNvSpPr txBox="1"/>
          <p:nvPr/>
        </p:nvSpPr>
        <p:spPr>
          <a:xfrm>
            <a:off x="3629272" y="601807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감소고객 </a:t>
            </a: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=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유의고객</a:t>
            </a: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9EAAD980-353D-8CB3-EC1A-607D0E512614}"/>
              </a:ext>
            </a:extLst>
          </p:cNvPr>
          <p:cNvSpPr/>
          <p:nvPr/>
        </p:nvSpPr>
        <p:spPr>
          <a:xfrm>
            <a:off x="0" y="4298529"/>
            <a:ext cx="844971" cy="8449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72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080B1D-4C0A-226D-C1F3-4BD435F2DD2E}"/>
              </a:ext>
            </a:extLst>
          </p:cNvPr>
          <p:cNvGrpSpPr/>
          <p:nvPr/>
        </p:nvGrpSpPr>
        <p:grpSpPr>
          <a:xfrm>
            <a:off x="-4753" y="0"/>
            <a:ext cx="2997320" cy="5143500"/>
            <a:chOff x="-4753" y="0"/>
            <a:chExt cx="2997320" cy="5143500"/>
          </a:xfrm>
        </p:grpSpPr>
        <p:pic>
          <p:nvPicPr>
            <p:cNvPr id="3" name="그림 2" descr="시계, 실내, 알람시계, 손목시계이(가) 표시된 사진&#10;&#10;자동 생성된 설명">
              <a:extLst>
                <a:ext uri="{FF2B5EF4-FFF2-40B4-BE49-F238E27FC236}">
                  <a16:creationId xmlns:a16="http://schemas.microsoft.com/office/drawing/2014/main" id="{4E900E2D-4A1B-5AA8-6E0D-753D78422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9000"/>
            </a:blip>
            <a:srcRect l="18920" t="-17" r="42307" b="17"/>
            <a:stretch/>
          </p:blipFill>
          <p:spPr>
            <a:xfrm>
              <a:off x="1" y="0"/>
              <a:ext cx="2992566" cy="51435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9EF6C7-CD7B-21A1-A30A-A967CC80269C}"/>
                </a:ext>
              </a:extLst>
            </p:cNvPr>
            <p:cNvSpPr/>
            <p:nvPr/>
          </p:nvSpPr>
          <p:spPr>
            <a:xfrm>
              <a:off x="-4753" y="0"/>
              <a:ext cx="2995105" cy="5143500"/>
            </a:xfrm>
            <a:prstGeom prst="rect">
              <a:avLst/>
            </a:prstGeom>
            <a:solidFill>
              <a:schemeClr val="accent1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99846E4-2E27-9C40-6A5A-88289C192751}"/>
                </a:ext>
              </a:extLst>
            </p:cNvPr>
            <p:cNvGrpSpPr/>
            <p:nvPr/>
          </p:nvGrpSpPr>
          <p:grpSpPr>
            <a:xfrm>
              <a:off x="500831" y="1464364"/>
              <a:ext cx="2233633" cy="2534066"/>
              <a:chOff x="71291" y="912235"/>
              <a:chExt cx="2233633" cy="2534066"/>
            </a:xfrm>
          </p:grpSpPr>
          <p:cxnSp>
            <p:nvCxnSpPr>
              <p:cNvPr id="31" name="직선 연결선 30"/>
              <p:cNvCxnSpPr>
                <a:cxnSpLocks/>
              </p:cNvCxnSpPr>
              <p:nvPr/>
            </p:nvCxnSpPr>
            <p:spPr>
              <a:xfrm>
                <a:off x="1082536" y="1071693"/>
                <a:ext cx="0" cy="2374608"/>
              </a:xfrm>
              <a:prstGeom prst="line">
                <a:avLst/>
              </a:prstGeom>
              <a:noFill/>
              <a:ln w="38100" cap="flat" cmpd="sng" algn="ctr">
                <a:solidFill>
                  <a:srgbClr val="C0CDEF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7" name="TextBox 6"/>
              <p:cNvSpPr txBox="1"/>
              <p:nvPr/>
            </p:nvSpPr>
            <p:spPr>
              <a:xfrm>
                <a:off x="328425" y="1507913"/>
                <a:ext cx="175730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새벽           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0-7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시</a:t>
                </a:r>
              </a:p>
              <a:p>
                <a:pPr>
                  <a:defRPr/>
                </a:pPr>
                <a:endParaRPr lang="ko-KR" altLang="en-US" sz="1200" dirty="0">
                  <a:solidFill>
                    <a:schemeClr val="bg1"/>
                  </a:solidFill>
                  <a:latin typeface="맑은 고딕"/>
                  <a:ea typeface="맑은 고딕"/>
                </a:endParaRPr>
              </a:p>
              <a:p>
                <a:pPr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오전           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7-12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시</a:t>
                </a:r>
              </a:p>
              <a:p>
                <a:pPr>
                  <a:defRPr/>
                </a:pPr>
                <a:endParaRPr lang="ko-KR" altLang="en-US" sz="1200" dirty="0">
                  <a:solidFill>
                    <a:schemeClr val="bg1"/>
                  </a:solidFill>
                  <a:latin typeface="맑은 고딕"/>
                  <a:ea typeface="맑은 고딕"/>
                </a:endParaRPr>
              </a:p>
              <a:p>
                <a:pPr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오후           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12-17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시</a:t>
                </a:r>
              </a:p>
              <a:p>
                <a:pPr>
                  <a:defRPr/>
                </a:pPr>
                <a:endParaRPr lang="ko-KR" altLang="en-US" sz="1200" dirty="0">
                  <a:solidFill>
                    <a:schemeClr val="bg1"/>
                  </a:solidFill>
                  <a:latin typeface="맑은 고딕"/>
                  <a:ea typeface="맑은 고딕"/>
                </a:endParaRPr>
              </a:p>
              <a:p>
                <a:pPr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저녁           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17-21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시</a:t>
                </a:r>
              </a:p>
              <a:p>
                <a:pPr>
                  <a:defRPr/>
                </a:pPr>
                <a:endParaRPr lang="ko-KR" altLang="en-US" sz="1200" dirty="0">
                  <a:solidFill>
                    <a:schemeClr val="bg1"/>
                  </a:solidFill>
                  <a:latin typeface="맑은 고딕"/>
                  <a:ea typeface="맑은 고딕"/>
                </a:endParaRPr>
              </a:p>
              <a:p>
                <a:pPr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심야           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21-0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시</a:t>
                </a:r>
              </a:p>
            </p:txBody>
          </p:sp>
          <p:sp>
            <p:nvSpPr>
              <p:cNvPr id="8" name="Google Shape;101;p16"/>
              <p:cNvSpPr txBox="1"/>
              <p:nvPr/>
            </p:nvSpPr>
            <p:spPr>
              <a:xfrm>
                <a:off x="71291" y="912235"/>
                <a:ext cx="2233351" cy="266508"/>
              </a:xfrm>
              <a:prstGeom prst="rect">
                <a:avLst/>
              </a:prstGeom>
              <a:solidFill>
                <a:srgbClr val="C0CDEF"/>
              </a:solidFill>
              <a:ln>
                <a:noFill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시간대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(24</a:t>
                </a: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시간대→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5 </a:t>
                </a: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구간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)</a:t>
                </a: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5545" y="912236"/>
                <a:ext cx="2229379" cy="25340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2108C53-CF85-C46E-606E-8E6EF00AB1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34416" y="4675145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EF5414-406F-81EE-C1F9-1BAAAC3CBC13}"/>
              </a:ext>
            </a:extLst>
          </p:cNvPr>
          <p:cNvSpPr txBox="1"/>
          <p:nvPr/>
        </p:nvSpPr>
        <p:spPr>
          <a:xfrm>
            <a:off x="4025932" y="160911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E46EBB-5DDE-05C0-65BC-F9DFB1DE82DC}"/>
              </a:ext>
            </a:extLst>
          </p:cNvPr>
          <p:cNvGrpSpPr/>
          <p:nvPr/>
        </p:nvGrpSpPr>
        <p:grpSpPr>
          <a:xfrm>
            <a:off x="2985597" y="0"/>
            <a:ext cx="2533467" cy="5143500"/>
            <a:chOff x="2985597" y="0"/>
            <a:chExt cx="2533467" cy="5143500"/>
          </a:xfrm>
        </p:grpSpPr>
        <p:pic>
          <p:nvPicPr>
            <p:cNvPr id="15" name="그림 14" descr="시티, 야외, 스카이라인, 구름이(가) 표시된 사진&#10;&#10;자동 생성된 설명">
              <a:extLst>
                <a:ext uri="{FF2B5EF4-FFF2-40B4-BE49-F238E27FC236}">
                  <a16:creationId xmlns:a16="http://schemas.microsoft.com/office/drawing/2014/main" id="{37BDA453-9DBC-3725-D6B2-951A9510D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569" r="37730"/>
            <a:stretch/>
          </p:blipFill>
          <p:spPr>
            <a:xfrm>
              <a:off x="2995106" y="0"/>
              <a:ext cx="2523958" cy="51435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33E2FA-811D-FF0E-9FB1-190BA1882D1F}"/>
                </a:ext>
              </a:extLst>
            </p:cNvPr>
            <p:cNvSpPr/>
            <p:nvPr/>
          </p:nvSpPr>
          <p:spPr>
            <a:xfrm>
              <a:off x="2985597" y="0"/>
              <a:ext cx="2533467" cy="5143500"/>
            </a:xfrm>
            <a:prstGeom prst="rect">
              <a:avLst/>
            </a:prstGeom>
            <a:solidFill>
              <a:schemeClr val="accent1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C29EC53-0E3D-9713-1BF9-7E8C5352B070}"/>
                </a:ext>
              </a:extLst>
            </p:cNvPr>
            <p:cNvGrpSpPr/>
            <p:nvPr/>
          </p:nvGrpSpPr>
          <p:grpSpPr>
            <a:xfrm>
              <a:off x="3291019" y="1225170"/>
              <a:ext cx="2058294" cy="3079418"/>
              <a:chOff x="2513706" y="1182138"/>
              <a:chExt cx="2392682" cy="307941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765106" y="1429029"/>
                <a:ext cx="1970864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서울        010 ~ 109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수도권     110 ~ 239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강원        240 ~ 269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충북        270 ~ 299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세종        300 ~ 309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충남        310 ~ 339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대전        340 ~ 359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경북        360 ~ 409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대구        410 ~ 439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울산        440 ~ 459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부산        460 ~ 499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경남        500 ~ 539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전북        540 ~ 569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전남        570 ~ 609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광주        610 ~ 629</a:t>
                </a:r>
              </a:p>
              <a:p>
                <a:pPr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제주        630 ~ 639</a:t>
                </a:r>
              </a:p>
            </p:txBody>
          </p:sp>
          <p:cxnSp>
            <p:nvCxnSpPr>
              <p:cNvPr id="30" name="직선 연결선 29"/>
              <p:cNvCxnSpPr>
                <a:cxnSpLocks/>
              </p:cNvCxnSpPr>
              <p:nvPr/>
            </p:nvCxnSpPr>
            <p:spPr>
              <a:xfrm>
                <a:off x="3447469" y="1192066"/>
                <a:ext cx="0" cy="3069490"/>
              </a:xfrm>
              <a:prstGeom prst="line">
                <a:avLst/>
              </a:prstGeom>
              <a:noFill/>
              <a:ln w="38100" cap="flat" cmpd="sng" algn="ctr">
                <a:solidFill>
                  <a:srgbClr val="C0CDEF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5" name="Google Shape;101;p16"/>
              <p:cNvSpPr txBox="1"/>
              <p:nvPr/>
            </p:nvSpPr>
            <p:spPr>
              <a:xfrm>
                <a:off x="2513706" y="1192065"/>
                <a:ext cx="2392682" cy="236963"/>
              </a:xfrm>
              <a:prstGeom prst="rect">
                <a:avLst/>
              </a:prstGeom>
              <a:solidFill>
                <a:srgbClr val="C0CDEF"/>
              </a:solidFill>
              <a:ln>
                <a:noFill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지역 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(41</a:t>
                </a: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구역→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16</a:t>
                </a:r>
                <a:r>
                  <a:rPr kumimoji="0" lang="ko-KR" altLang="en-US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구역</a:t>
                </a:r>
                <a:r>
                  <a:rPr kumimoji="0" lang="en-US" altLang="ko-KR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)</a:t>
                </a: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517961" y="1182138"/>
                <a:ext cx="2388427" cy="307941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57C4BD-D8DD-3A6D-87EE-51A60F3E9E0B}"/>
                </a:ext>
              </a:extLst>
            </p:cNvPr>
            <p:cNvSpPr txBox="1"/>
            <p:nvPr/>
          </p:nvSpPr>
          <p:spPr>
            <a:xfrm>
              <a:off x="3941057" y="155357"/>
              <a:ext cx="12618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800" b="1" i="0" u="none" strike="noStrike" kern="0" cap="none" spc="0" normalizeH="0" baseline="0" dirty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범주화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8872B61-365A-6A02-2187-345EC6016FA6}"/>
              </a:ext>
            </a:extLst>
          </p:cNvPr>
          <p:cNvGrpSpPr/>
          <p:nvPr/>
        </p:nvGrpSpPr>
        <p:grpSpPr>
          <a:xfrm>
            <a:off x="5519064" y="0"/>
            <a:ext cx="3624934" cy="5146066"/>
            <a:chOff x="5519064" y="0"/>
            <a:chExt cx="3624934" cy="5146066"/>
          </a:xfrm>
        </p:grpSpPr>
        <p:pic>
          <p:nvPicPr>
            <p:cNvPr id="23" name="그림 22" descr="하늘, 야외, 사람들, 실루엣이(가) 표시된 사진&#10;&#10;자동 생성된 설명">
              <a:extLst>
                <a:ext uri="{FF2B5EF4-FFF2-40B4-BE49-F238E27FC236}">
                  <a16:creationId xmlns:a16="http://schemas.microsoft.com/office/drawing/2014/main" id="{9E7DE78E-9896-2D9B-F9A6-F03868E07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344" r="26723"/>
            <a:stretch/>
          </p:blipFill>
          <p:spPr>
            <a:xfrm>
              <a:off x="5521603" y="2566"/>
              <a:ext cx="3622395" cy="5143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E90959-C7F8-FBD2-0F96-CAD690DBC3EB}"/>
                </a:ext>
              </a:extLst>
            </p:cNvPr>
            <p:cNvSpPr/>
            <p:nvPr/>
          </p:nvSpPr>
          <p:spPr>
            <a:xfrm>
              <a:off x="5519064" y="0"/>
              <a:ext cx="3624934" cy="5143500"/>
            </a:xfrm>
            <a:prstGeom prst="rect">
              <a:avLst/>
            </a:prstGeom>
            <a:solidFill>
              <a:schemeClr val="accent1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67EBE04-F6AB-3958-03BF-A64FDFDFADB6}"/>
                </a:ext>
              </a:extLst>
            </p:cNvPr>
            <p:cNvGrpSpPr/>
            <p:nvPr/>
          </p:nvGrpSpPr>
          <p:grpSpPr>
            <a:xfrm>
              <a:off x="5770479" y="1202653"/>
              <a:ext cx="2938287" cy="3079418"/>
              <a:chOff x="5770479" y="1202653"/>
              <a:chExt cx="2938287" cy="3079418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9A485862-A8EF-9C1B-71C0-693130DCD67B}"/>
                  </a:ext>
                </a:extLst>
              </p:cNvPr>
              <p:cNvGrpSpPr/>
              <p:nvPr/>
            </p:nvGrpSpPr>
            <p:grpSpPr>
              <a:xfrm>
                <a:off x="5770479" y="1202653"/>
                <a:ext cx="2938285" cy="3079418"/>
                <a:chOff x="3002375" y="1182138"/>
                <a:chExt cx="1904013" cy="3079418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D49B81A-6191-8FF1-01FE-F47F92104D19}"/>
                    </a:ext>
                  </a:extLst>
                </p:cNvPr>
                <p:cNvSpPr txBox="1"/>
                <p:nvPr/>
              </p:nvSpPr>
              <p:spPr>
                <a:xfrm>
                  <a:off x="3032855" y="1491251"/>
                  <a:ext cx="807167" cy="26776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19</a:t>
                  </a:r>
                  <a:r>
                    <a:rPr lang="ko-KR" altLang="en-US" sz="1200" dirty="0" err="1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세이하</a:t>
                  </a: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20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~24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25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~29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30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~34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35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~39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40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~44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45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~49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50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~54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55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~59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</a:t>
                  </a:r>
                </a:p>
                <a:p>
                  <a:pPr algn="ctr"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60</a:t>
                  </a:r>
                  <a:r>
                    <a:rPr lang="ko-KR" altLang="en-US" sz="1200" dirty="0" err="1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세이상</a:t>
                  </a:r>
                  <a:endParaRPr lang="ko-KR" altLang="en-US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</p:txBody>
            </p: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134B85E2-3F33-8F96-2BC3-2BA38A91B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639" y="1192066"/>
                  <a:ext cx="0" cy="306949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C0CDEF">
                      <a:alpha val="100000"/>
                    </a:srgbClr>
                  </a:solidFill>
                  <a:prstDash val="solid"/>
                </a:ln>
              </p:spPr>
            </p:cxnSp>
            <p:sp>
              <p:nvSpPr>
                <p:cNvPr id="53" name="Google Shape;101;p16">
                  <a:extLst>
                    <a:ext uri="{FF2B5EF4-FFF2-40B4-BE49-F238E27FC236}">
                      <a16:creationId xmlns:a16="http://schemas.microsoft.com/office/drawing/2014/main" id="{A094DD14-7601-C340-8470-77C8DC741331}"/>
                    </a:ext>
                  </a:extLst>
                </p:cNvPr>
                <p:cNvSpPr txBox="1"/>
                <p:nvPr/>
              </p:nvSpPr>
              <p:spPr>
                <a:xfrm>
                  <a:off x="3002375" y="1192066"/>
                  <a:ext cx="1904013" cy="229053"/>
                </a:xfrm>
                <a:prstGeom prst="rect">
                  <a:avLst/>
                </a:prstGeom>
                <a:solidFill>
                  <a:srgbClr val="C0CDEF"/>
                </a:solidFill>
                <a:ln>
                  <a:noFill/>
                  <a:headEnd w="med" len="med"/>
                  <a:tailEnd w="med" len="med"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ko-KR" altLang="en-US" b="1" i="0" u="none" strike="noStrike" kern="0" cap="none" spc="0" normalizeH="0" baseline="0" dirty="0">
                      <a:solidFill>
                        <a:schemeClr val="bg1"/>
                      </a:solidFill>
                      <a:latin typeface="맑은 고딕"/>
                      <a:ea typeface="맑은 고딕"/>
                      <a:cs typeface="Fira Sans Extra Condensed Medium"/>
                      <a:sym typeface="Fira Sans Extra Condensed Medium"/>
                    </a:rPr>
                    <a:t>연령대 </a:t>
                  </a:r>
                  <a:r>
                    <a:rPr kumimoji="0" lang="en-US" altLang="ko-KR" b="1" i="0" u="none" strike="noStrike" kern="0" cap="none" spc="0" normalizeH="0" baseline="0" dirty="0">
                      <a:solidFill>
                        <a:schemeClr val="bg1"/>
                      </a:solidFill>
                      <a:latin typeface="맑은 고딕"/>
                      <a:ea typeface="맑은 고딕"/>
                      <a:cs typeface="Fira Sans Extra Condensed Medium"/>
                      <a:sym typeface="Fira Sans Extra Condensed Medium"/>
                    </a:rPr>
                    <a:t>(10 </a:t>
                  </a:r>
                  <a:r>
                    <a:rPr kumimoji="0" lang="ko-KR" altLang="en-US" b="1" i="0" u="none" strike="noStrike" kern="0" cap="none" spc="0" normalizeH="0" baseline="0" dirty="0">
                      <a:solidFill>
                        <a:schemeClr val="bg1"/>
                      </a:solidFill>
                      <a:latin typeface="맑은 고딕"/>
                      <a:ea typeface="맑은 고딕"/>
                      <a:cs typeface="Fira Sans Extra Condensed Medium"/>
                      <a:sym typeface="Fira Sans Extra Condensed Medium"/>
                    </a:rPr>
                    <a:t>→ </a:t>
                  </a:r>
                  <a:r>
                    <a:rPr kumimoji="0" lang="en-US" altLang="ko-KR" b="1" i="0" u="none" strike="noStrike" kern="0" cap="none" spc="0" normalizeH="0" baseline="0" dirty="0">
                      <a:solidFill>
                        <a:schemeClr val="bg1"/>
                      </a:solidFill>
                      <a:latin typeface="맑은 고딕"/>
                      <a:ea typeface="맑은 고딕"/>
                      <a:cs typeface="Fira Sans Extra Condensed Medium"/>
                      <a:sym typeface="Fira Sans Extra Condensed Medium"/>
                    </a:rPr>
                    <a:t>5)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58DE34C-19B2-3292-0C6E-23086CF626DB}"/>
                    </a:ext>
                  </a:extLst>
                </p:cNvPr>
                <p:cNvSpPr txBox="1"/>
                <p:nvPr/>
              </p:nvSpPr>
              <p:spPr>
                <a:xfrm>
                  <a:off x="4080037" y="1578907"/>
                  <a:ext cx="621277" cy="24929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학생층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청년층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중년층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장년층</a:t>
                  </a: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endParaRPr lang="en-US" altLang="ko-KR" sz="1200" dirty="0">
                    <a:solidFill>
                      <a:schemeClr val="bg1"/>
                    </a:solidFill>
                    <a:latin typeface="맑은 고딕"/>
                    <a:ea typeface="맑은 고딕"/>
                  </a:endParaRPr>
                </a:p>
                <a:p>
                  <a:pPr algn="ctr">
                    <a:defRPr/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노년층</a:t>
                  </a: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214302E4-E9E1-0D95-6441-174529FB11A4}"/>
                    </a:ext>
                  </a:extLst>
                </p:cNvPr>
                <p:cNvSpPr/>
                <p:nvPr/>
              </p:nvSpPr>
              <p:spPr>
                <a:xfrm>
                  <a:off x="3002375" y="1182138"/>
                  <a:ext cx="1904013" cy="307941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DAEA205-E970-67AA-5E57-BD0CC7AE3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0479" y="1992496"/>
                <a:ext cx="293828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D8FC2D22-2EE5-F6F3-AB3F-AB1931A9D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0479" y="2563324"/>
                <a:ext cx="2938286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16C2673-1251-9EBC-AFE1-15A1D2447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0479" y="3132806"/>
                <a:ext cx="2938286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3A2ACC3E-1EFD-75BF-FFA7-43C042FC3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0479" y="3703634"/>
                <a:ext cx="2938285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슬라이드 번호 개체 틀 9">
              <a:extLst>
                <a:ext uri="{FF2B5EF4-FFF2-40B4-BE49-F238E27FC236}">
                  <a16:creationId xmlns:a16="http://schemas.microsoft.com/office/drawing/2014/main" id="{2210F0B8-CD77-B9CE-F8DE-323D1B3251BB}"/>
                </a:ext>
              </a:extLst>
            </p:cNvPr>
            <p:cNvSpPr txBox="1">
              <a:spLocks/>
            </p:cNvSpPr>
            <p:nvPr/>
          </p:nvSpPr>
          <p:spPr>
            <a:xfrm>
              <a:off x="8504660" y="4667864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fld id="{00000000-1234-1234-1234-123412341234}" type="slidenum">
                <a:rPr lang="en" smtClean="0">
                  <a:solidFill>
                    <a:schemeClr val="bg1"/>
                  </a:solidFill>
                </a:rPr>
                <a:pPr/>
                <a:t>13</a:t>
              </a:fld>
              <a:endParaRPr lang="e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78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369D25A-442F-7C79-793E-4A157A2A72E3}"/>
              </a:ext>
            </a:extLst>
          </p:cNvPr>
          <p:cNvSpPr/>
          <p:nvPr/>
        </p:nvSpPr>
        <p:spPr>
          <a:xfrm>
            <a:off x="499558" y="427491"/>
            <a:ext cx="8139946" cy="4629325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94A3C63C-673C-6410-F356-2C1E5152C013}"/>
              </a:ext>
            </a:extLst>
          </p:cNvPr>
          <p:cNvSpPr/>
          <p:nvPr/>
        </p:nvSpPr>
        <p:spPr>
          <a:xfrm>
            <a:off x="1378423" y="1969127"/>
            <a:ext cx="1473562" cy="2890890"/>
          </a:xfrm>
          <a:prstGeom prst="downArrow">
            <a:avLst/>
          </a:prstGeom>
          <a:gradFill>
            <a:gsLst>
              <a:gs pos="100000">
                <a:schemeClr val="accent5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61912B-AD11-4669-E1C5-A9C53B7FC0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58BA4-2864-4151-840C-EA080E1FAECB}"/>
              </a:ext>
            </a:extLst>
          </p:cNvPr>
          <p:cNvSpPr txBox="1"/>
          <p:nvPr/>
        </p:nvSpPr>
        <p:spPr>
          <a:xfrm>
            <a:off x="3101545" y="196980"/>
            <a:ext cx="2951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상품 데이터 통합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2551C73-B035-71C9-7BE6-1E74DEC9FAB9}"/>
              </a:ext>
            </a:extLst>
          </p:cNvPr>
          <p:cNvGrpSpPr/>
          <p:nvPr/>
        </p:nvGrpSpPr>
        <p:grpSpPr>
          <a:xfrm>
            <a:off x="939862" y="781345"/>
            <a:ext cx="3110578" cy="1000101"/>
            <a:chOff x="939862" y="781345"/>
            <a:chExt cx="3110578" cy="1000101"/>
          </a:xfrm>
        </p:grpSpPr>
        <p:grpSp>
          <p:nvGrpSpPr>
            <p:cNvPr id="23" name="Google Shape;444;p24">
              <a:extLst>
                <a:ext uri="{FF2B5EF4-FFF2-40B4-BE49-F238E27FC236}">
                  <a16:creationId xmlns:a16="http://schemas.microsoft.com/office/drawing/2014/main" id="{25C14C6E-319F-87F6-7579-5085E33CEF75}"/>
                </a:ext>
              </a:extLst>
            </p:cNvPr>
            <p:cNvGrpSpPr/>
            <p:nvPr/>
          </p:nvGrpSpPr>
          <p:grpSpPr>
            <a:xfrm>
              <a:off x="939862" y="781345"/>
              <a:ext cx="1000101" cy="1000101"/>
              <a:chOff x="851762" y="1342427"/>
              <a:chExt cx="1244039" cy="1244039"/>
            </a:xfrm>
          </p:grpSpPr>
          <p:sp>
            <p:nvSpPr>
              <p:cNvPr id="24" name="Google Shape;445;p24">
                <a:extLst>
                  <a:ext uri="{FF2B5EF4-FFF2-40B4-BE49-F238E27FC236}">
                    <a16:creationId xmlns:a16="http://schemas.microsoft.com/office/drawing/2014/main" id="{63508D69-AA26-A37D-2489-B010FD62FBF7}"/>
                  </a:ext>
                </a:extLst>
              </p:cNvPr>
              <p:cNvSpPr/>
              <p:nvPr/>
            </p:nvSpPr>
            <p:spPr>
              <a:xfrm>
                <a:off x="851762" y="1342427"/>
                <a:ext cx="1244039" cy="1244039"/>
              </a:xfrm>
              <a:prstGeom prst="donut">
                <a:avLst>
                  <a:gd name="adj" fmla="val 15028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6;p24">
                <a:extLst>
                  <a:ext uri="{FF2B5EF4-FFF2-40B4-BE49-F238E27FC236}">
                    <a16:creationId xmlns:a16="http://schemas.microsoft.com/office/drawing/2014/main" id="{1B74DB83-9847-AF4A-2639-0BB24587F4E6}"/>
                  </a:ext>
                </a:extLst>
              </p:cNvPr>
              <p:cNvSpPr/>
              <p:nvPr/>
            </p:nvSpPr>
            <p:spPr>
              <a:xfrm>
                <a:off x="895152" y="1385620"/>
                <a:ext cx="1157203" cy="1157571"/>
              </a:xfrm>
              <a:prstGeom prst="blockArc">
                <a:avLst>
                  <a:gd name="adj1" fmla="val 42887"/>
                  <a:gd name="adj2" fmla="val 21599774"/>
                  <a:gd name="adj3" fmla="val 849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476;p24">
              <a:extLst>
                <a:ext uri="{FF2B5EF4-FFF2-40B4-BE49-F238E27FC236}">
                  <a16:creationId xmlns:a16="http://schemas.microsoft.com/office/drawing/2014/main" id="{A899BB37-ADED-72DC-DD4E-E22051DE59F1}"/>
                </a:ext>
              </a:extLst>
            </p:cNvPr>
            <p:cNvGrpSpPr/>
            <p:nvPr/>
          </p:nvGrpSpPr>
          <p:grpSpPr>
            <a:xfrm>
              <a:off x="2165840" y="787005"/>
              <a:ext cx="1884600" cy="989826"/>
              <a:chOff x="2273150" y="3489925"/>
              <a:chExt cx="1884600" cy="989826"/>
            </a:xfrm>
          </p:grpSpPr>
          <p:sp>
            <p:nvSpPr>
              <p:cNvPr id="56" name="Google Shape;477;p24">
                <a:extLst>
                  <a:ext uri="{FF2B5EF4-FFF2-40B4-BE49-F238E27FC236}">
                    <a16:creationId xmlns:a16="http://schemas.microsoft.com/office/drawing/2014/main" id="{BB935A4A-5CB5-B65D-81C2-B0559978CE72}"/>
                  </a:ext>
                </a:extLst>
              </p:cNvPr>
              <p:cNvSpPr txBox="1"/>
              <p:nvPr/>
            </p:nvSpPr>
            <p:spPr>
              <a:xfrm>
                <a:off x="2273150" y="3782551"/>
                <a:ext cx="18846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2014-2015, 2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년 간의</a:t>
                </a:r>
                <a:endParaRPr lang="en-US" altLang="ko-KR"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총 매출 데이터 건수</a:t>
                </a:r>
                <a:endParaRPr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</p:txBody>
          </p:sp>
          <p:sp>
            <p:nvSpPr>
              <p:cNvPr id="57" name="Google Shape;478;p24">
                <a:extLst>
                  <a:ext uri="{FF2B5EF4-FFF2-40B4-BE49-F238E27FC236}">
                    <a16:creationId xmlns:a16="http://schemas.microsoft.com/office/drawing/2014/main" id="{03184981-B7D3-1A2A-4E3B-4937EF426ACB}"/>
                  </a:ext>
                </a:extLst>
              </p:cNvPr>
              <p:cNvSpPr/>
              <p:nvPr/>
            </p:nvSpPr>
            <p:spPr>
              <a:xfrm>
                <a:off x="2273150" y="3489925"/>
                <a:ext cx="967440" cy="2739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700" b="1" dirty="0">
                    <a:solidFill>
                      <a:srgbClr val="FFFFFF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데이터</a:t>
                </a:r>
                <a:endParaRPr sz="17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BB356A-BF8E-CBC6-AB02-16CA4473132C}"/>
                </a:ext>
              </a:extLst>
            </p:cNvPr>
            <p:cNvSpPr txBox="1"/>
            <p:nvPr/>
          </p:nvSpPr>
          <p:spPr>
            <a:xfrm>
              <a:off x="996953" y="1143166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35A1"/>
                  </a:solidFill>
                </a:rPr>
                <a:t>2,800</a:t>
              </a:r>
              <a:r>
                <a:rPr lang="ko-KR" altLang="en-US" sz="1200" b="1" dirty="0">
                  <a:solidFill>
                    <a:srgbClr val="1E35A1"/>
                  </a:solidFill>
                </a:rPr>
                <a:t>만 건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73EEAEE-1A42-6FB8-25DD-FFDEA99343CD}"/>
              </a:ext>
            </a:extLst>
          </p:cNvPr>
          <p:cNvGrpSpPr/>
          <p:nvPr/>
        </p:nvGrpSpPr>
        <p:grpSpPr>
          <a:xfrm>
            <a:off x="915693" y="1841495"/>
            <a:ext cx="3149129" cy="3120401"/>
            <a:chOff x="383032" y="1841495"/>
            <a:chExt cx="3149129" cy="3120401"/>
          </a:xfrm>
        </p:grpSpPr>
        <p:grpSp>
          <p:nvGrpSpPr>
            <p:cNvPr id="27" name="Google Shape;448;p24">
              <a:extLst>
                <a:ext uri="{FF2B5EF4-FFF2-40B4-BE49-F238E27FC236}">
                  <a16:creationId xmlns:a16="http://schemas.microsoft.com/office/drawing/2014/main" id="{514FE8D4-78AD-C480-718B-B40D3D768106}"/>
                </a:ext>
              </a:extLst>
            </p:cNvPr>
            <p:cNvGrpSpPr/>
            <p:nvPr/>
          </p:nvGrpSpPr>
          <p:grpSpPr>
            <a:xfrm>
              <a:off x="398741" y="3961795"/>
              <a:ext cx="1000101" cy="1000101"/>
              <a:chOff x="4935067" y="3073379"/>
              <a:chExt cx="1244039" cy="1244039"/>
            </a:xfrm>
          </p:grpSpPr>
          <p:sp>
            <p:nvSpPr>
              <p:cNvPr id="28" name="Google Shape;449;p24">
                <a:extLst>
                  <a:ext uri="{FF2B5EF4-FFF2-40B4-BE49-F238E27FC236}">
                    <a16:creationId xmlns:a16="http://schemas.microsoft.com/office/drawing/2014/main" id="{D1F94364-F57C-E294-461D-276C9D197369}"/>
                  </a:ext>
                </a:extLst>
              </p:cNvPr>
              <p:cNvSpPr/>
              <p:nvPr/>
            </p:nvSpPr>
            <p:spPr>
              <a:xfrm>
                <a:off x="4935067" y="3073379"/>
                <a:ext cx="1244039" cy="1244039"/>
              </a:xfrm>
              <a:prstGeom prst="donut">
                <a:avLst>
                  <a:gd name="adj" fmla="val 15028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9" name="Google Shape;450;p24">
                <a:extLst>
                  <a:ext uri="{FF2B5EF4-FFF2-40B4-BE49-F238E27FC236}">
                    <a16:creationId xmlns:a16="http://schemas.microsoft.com/office/drawing/2014/main" id="{8EF4FFAF-5D99-2518-2F66-0614425D713C}"/>
                  </a:ext>
                </a:extLst>
              </p:cNvPr>
              <p:cNvSpPr/>
              <p:nvPr/>
            </p:nvSpPr>
            <p:spPr>
              <a:xfrm>
                <a:off x="4978457" y="3116572"/>
                <a:ext cx="1157203" cy="1157571"/>
              </a:xfrm>
              <a:prstGeom prst="blockArc">
                <a:avLst>
                  <a:gd name="adj1" fmla="val 16477778"/>
                  <a:gd name="adj2" fmla="val 21599774"/>
                  <a:gd name="adj3" fmla="val 849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</p:grpSp>
        <p:grpSp>
          <p:nvGrpSpPr>
            <p:cNvPr id="34" name="Google Shape;455;p24">
              <a:extLst>
                <a:ext uri="{FF2B5EF4-FFF2-40B4-BE49-F238E27FC236}">
                  <a16:creationId xmlns:a16="http://schemas.microsoft.com/office/drawing/2014/main" id="{B41AE59C-827F-2B51-CCBC-3659BFE40CFB}"/>
                </a:ext>
              </a:extLst>
            </p:cNvPr>
            <p:cNvGrpSpPr/>
            <p:nvPr/>
          </p:nvGrpSpPr>
          <p:grpSpPr>
            <a:xfrm>
              <a:off x="383032" y="1841495"/>
              <a:ext cx="1000101" cy="1000101"/>
              <a:chOff x="4935067" y="1342427"/>
              <a:chExt cx="1244039" cy="1244039"/>
            </a:xfrm>
          </p:grpSpPr>
          <p:sp>
            <p:nvSpPr>
              <p:cNvPr id="35" name="Google Shape;456;p24">
                <a:extLst>
                  <a:ext uri="{FF2B5EF4-FFF2-40B4-BE49-F238E27FC236}">
                    <a16:creationId xmlns:a16="http://schemas.microsoft.com/office/drawing/2014/main" id="{DCB741CB-7967-44C4-5AAB-A323D0C11624}"/>
                  </a:ext>
                </a:extLst>
              </p:cNvPr>
              <p:cNvSpPr/>
              <p:nvPr/>
            </p:nvSpPr>
            <p:spPr>
              <a:xfrm>
                <a:off x="4935067" y="1342427"/>
                <a:ext cx="1244039" cy="1244039"/>
              </a:xfrm>
              <a:prstGeom prst="donut">
                <a:avLst>
                  <a:gd name="adj" fmla="val 15028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36" name="Google Shape;457;p24">
                <a:extLst>
                  <a:ext uri="{FF2B5EF4-FFF2-40B4-BE49-F238E27FC236}">
                    <a16:creationId xmlns:a16="http://schemas.microsoft.com/office/drawing/2014/main" id="{D44829B7-C8ED-EA39-4C55-BB734744A587}"/>
                  </a:ext>
                </a:extLst>
              </p:cNvPr>
              <p:cNvSpPr/>
              <p:nvPr/>
            </p:nvSpPr>
            <p:spPr>
              <a:xfrm>
                <a:off x="4978457" y="1385620"/>
                <a:ext cx="1157203" cy="1157571"/>
              </a:xfrm>
              <a:prstGeom prst="blockArc">
                <a:avLst>
                  <a:gd name="adj1" fmla="val 5264537"/>
                  <a:gd name="adj2" fmla="val 21599774"/>
                  <a:gd name="adj3" fmla="val 849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</p:grpSp>
        <p:grpSp>
          <p:nvGrpSpPr>
            <p:cNvPr id="45" name="Google Shape;466;p24">
              <a:extLst>
                <a:ext uri="{FF2B5EF4-FFF2-40B4-BE49-F238E27FC236}">
                  <a16:creationId xmlns:a16="http://schemas.microsoft.com/office/drawing/2014/main" id="{C83A3209-F4F0-D4B8-EB23-1CF729A0BBAF}"/>
                </a:ext>
              </a:extLst>
            </p:cNvPr>
            <p:cNvGrpSpPr/>
            <p:nvPr/>
          </p:nvGrpSpPr>
          <p:grpSpPr>
            <a:xfrm>
              <a:off x="396664" y="2901645"/>
              <a:ext cx="1000101" cy="1000101"/>
              <a:chOff x="851762" y="3073379"/>
              <a:chExt cx="1244039" cy="1244039"/>
            </a:xfrm>
          </p:grpSpPr>
          <p:sp>
            <p:nvSpPr>
              <p:cNvPr id="46" name="Google Shape;467;p24">
                <a:extLst>
                  <a:ext uri="{FF2B5EF4-FFF2-40B4-BE49-F238E27FC236}">
                    <a16:creationId xmlns:a16="http://schemas.microsoft.com/office/drawing/2014/main" id="{85E7F312-F6A1-BDEA-7C8C-E41F18188869}"/>
                  </a:ext>
                </a:extLst>
              </p:cNvPr>
              <p:cNvSpPr/>
              <p:nvPr/>
            </p:nvSpPr>
            <p:spPr>
              <a:xfrm>
                <a:off x="851762" y="3073379"/>
                <a:ext cx="1244039" cy="1244039"/>
              </a:xfrm>
              <a:prstGeom prst="donut">
                <a:avLst>
                  <a:gd name="adj" fmla="val 15028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68;p24">
                <a:extLst>
                  <a:ext uri="{FF2B5EF4-FFF2-40B4-BE49-F238E27FC236}">
                    <a16:creationId xmlns:a16="http://schemas.microsoft.com/office/drawing/2014/main" id="{C728FECB-BC05-97B4-34BF-D1EB1CC5B0F4}"/>
                  </a:ext>
                </a:extLst>
              </p:cNvPr>
              <p:cNvSpPr/>
              <p:nvPr/>
            </p:nvSpPr>
            <p:spPr>
              <a:xfrm>
                <a:off x="895152" y="3116572"/>
                <a:ext cx="1157203" cy="1157571"/>
              </a:xfrm>
              <a:prstGeom prst="blockArc">
                <a:avLst>
                  <a:gd name="adj1" fmla="val 10560650"/>
                  <a:gd name="adj2" fmla="val 21599774"/>
                  <a:gd name="adj3" fmla="val 849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473;p24">
              <a:extLst>
                <a:ext uri="{FF2B5EF4-FFF2-40B4-BE49-F238E27FC236}">
                  <a16:creationId xmlns:a16="http://schemas.microsoft.com/office/drawing/2014/main" id="{E6C01E9E-CBFB-BF7E-9457-4E22E8728D03}"/>
                </a:ext>
              </a:extLst>
            </p:cNvPr>
            <p:cNvGrpSpPr/>
            <p:nvPr/>
          </p:nvGrpSpPr>
          <p:grpSpPr>
            <a:xfrm>
              <a:off x="1647561" y="2905708"/>
              <a:ext cx="1884600" cy="989826"/>
              <a:chOff x="2273150" y="3489923"/>
              <a:chExt cx="1884600" cy="989826"/>
            </a:xfrm>
          </p:grpSpPr>
          <p:sp>
            <p:nvSpPr>
              <p:cNvPr id="53" name="Google Shape;474;p24">
                <a:extLst>
                  <a:ext uri="{FF2B5EF4-FFF2-40B4-BE49-F238E27FC236}">
                    <a16:creationId xmlns:a16="http://schemas.microsoft.com/office/drawing/2014/main" id="{FADCBA53-BDE0-5CED-5731-BB5F6DB25ABE}"/>
                  </a:ext>
                </a:extLst>
              </p:cNvPr>
              <p:cNvSpPr txBox="1"/>
              <p:nvPr/>
            </p:nvSpPr>
            <p:spPr>
              <a:xfrm>
                <a:off x="2273150" y="3782549"/>
                <a:ext cx="18846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3,520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종의 소분류를</a:t>
                </a:r>
                <a:endParaRPr lang="en-US" altLang="ko-KR"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717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종으로 중분류화</a:t>
                </a:r>
                <a:endParaRPr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</p:txBody>
          </p:sp>
          <p:sp>
            <p:nvSpPr>
              <p:cNvPr id="54" name="Google Shape;475;p24">
                <a:extLst>
                  <a:ext uri="{FF2B5EF4-FFF2-40B4-BE49-F238E27FC236}">
                    <a16:creationId xmlns:a16="http://schemas.microsoft.com/office/drawing/2014/main" id="{328F825B-F1FB-7DC4-A8AA-CA8BDE7ACC42}"/>
                  </a:ext>
                </a:extLst>
              </p:cNvPr>
              <p:cNvSpPr/>
              <p:nvPr/>
            </p:nvSpPr>
            <p:spPr>
              <a:xfrm>
                <a:off x="2273150" y="3489923"/>
                <a:ext cx="967440" cy="2739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700" b="1" dirty="0">
                    <a:solidFill>
                      <a:srgbClr val="FFFFFF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중분류</a:t>
                </a:r>
                <a:endParaRPr sz="17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8" name="Google Shape;479;p24">
              <a:extLst>
                <a:ext uri="{FF2B5EF4-FFF2-40B4-BE49-F238E27FC236}">
                  <a16:creationId xmlns:a16="http://schemas.microsoft.com/office/drawing/2014/main" id="{9B09F756-76A5-4B3E-002C-66DCD77C4167}"/>
                </a:ext>
              </a:extLst>
            </p:cNvPr>
            <p:cNvGrpSpPr/>
            <p:nvPr/>
          </p:nvGrpSpPr>
          <p:grpSpPr>
            <a:xfrm>
              <a:off x="1633179" y="3964244"/>
              <a:ext cx="1884600" cy="989826"/>
              <a:chOff x="2273150" y="3489923"/>
              <a:chExt cx="1884600" cy="989826"/>
            </a:xfrm>
          </p:grpSpPr>
          <p:sp>
            <p:nvSpPr>
              <p:cNvPr id="59" name="Google Shape;480;p24">
                <a:extLst>
                  <a:ext uri="{FF2B5EF4-FFF2-40B4-BE49-F238E27FC236}">
                    <a16:creationId xmlns:a16="http://schemas.microsoft.com/office/drawing/2014/main" id="{82CBBC06-FE31-E9FA-C7CF-74093957C633}"/>
                  </a:ext>
                </a:extLst>
              </p:cNvPr>
              <p:cNvSpPr txBox="1"/>
              <p:nvPr/>
            </p:nvSpPr>
            <p:spPr>
              <a:xfrm>
                <a:off x="2273150" y="3782549"/>
                <a:ext cx="18846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717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종의 중분류를</a:t>
                </a:r>
                <a:endParaRPr lang="en-US" altLang="ko-KR"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92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종으로 대분류화</a:t>
                </a:r>
                <a:endParaRPr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</p:txBody>
          </p:sp>
          <p:sp>
            <p:nvSpPr>
              <p:cNvPr id="60" name="Google Shape;481;p24">
                <a:extLst>
                  <a:ext uri="{FF2B5EF4-FFF2-40B4-BE49-F238E27FC236}">
                    <a16:creationId xmlns:a16="http://schemas.microsoft.com/office/drawing/2014/main" id="{1DBE78A5-B61E-FF2B-441F-CBE69EACF7E2}"/>
                  </a:ext>
                </a:extLst>
              </p:cNvPr>
              <p:cNvSpPr/>
              <p:nvPr/>
            </p:nvSpPr>
            <p:spPr>
              <a:xfrm>
                <a:off x="2273150" y="3489923"/>
                <a:ext cx="939773" cy="2739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700" b="1" dirty="0">
                    <a:solidFill>
                      <a:srgbClr val="FFFFFF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대분류</a:t>
                </a:r>
                <a:endParaRPr sz="17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1" name="Google Shape;482;p24">
              <a:extLst>
                <a:ext uri="{FF2B5EF4-FFF2-40B4-BE49-F238E27FC236}">
                  <a16:creationId xmlns:a16="http://schemas.microsoft.com/office/drawing/2014/main" id="{D9D4B295-4A59-1401-AAE9-23104451807F}"/>
                </a:ext>
              </a:extLst>
            </p:cNvPr>
            <p:cNvGrpSpPr/>
            <p:nvPr/>
          </p:nvGrpSpPr>
          <p:grpSpPr>
            <a:xfrm>
              <a:off x="1635896" y="1866604"/>
              <a:ext cx="1884600" cy="989826"/>
              <a:chOff x="2273150" y="3489925"/>
              <a:chExt cx="1884600" cy="989826"/>
            </a:xfrm>
          </p:grpSpPr>
          <p:sp>
            <p:nvSpPr>
              <p:cNvPr id="62" name="Google Shape;483;p24">
                <a:extLst>
                  <a:ext uri="{FF2B5EF4-FFF2-40B4-BE49-F238E27FC236}">
                    <a16:creationId xmlns:a16="http://schemas.microsoft.com/office/drawing/2014/main" id="{CA03334F-8609-DD81-4A4B-61F37AFEDD9F}"/>
                  </a:ext>
                </a:extLst>
              </p:cNvPr>
              <p:cNvSpPr txBox="1"/>
              <p:nvPr/>
            </p:nvSpPr>
            <p:spPr>
              <a:xfrm>
                <a:off x="2273150" y="3782551"/>
                <a:ext cx="18846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4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 제휴사의 물품을</a:t>
                </a:r>
                <a:endParaRPr lang="en-US" altLang="ko-KR"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3,520</a:t>
                </a:r>
                <a:r>
                  <a:rPr lang="ko-KR" altLang="en-US" sz="1200" dirty="0">
                    <a:solidFill>
                      <a:srgbClr val="434343"/>
                    </a:solidFill>
                    <a:latin typeface="+mj-ea"/>
                    <a:ea typeface="+mj-ea"/>
                    <a:cs typeface="Roboto"/>
                    <a:sym typeface="Roboto"/>
                  </a:rPr>
                  <a:t>종으로 분류</a:t>
                </a:r>
                <a:endParaRPr sz="1200" dirty="0">
                  <a:solidFill>
                    <a:srgbClr val="434343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</p:txBody>
          </p:sp>
          <p:sp>
            <p:nvSpPr>
              <p:cNvPr id="63" name="Google Shape;484;p24">
                <a:extLst>
                  <a:ext uri="{FF2B5EF4-FFF2-40B4-BE49-F238E27FC236}">
                    <a16:creationId xmlns:a16="http://schemas.microsoft.com/office/drawing/2014/main" id="{53AC01D9-6EDD-DF56-F414-A9D39B606D16}"/>
                  </a:ext>
                </a:extLst>
              </p:cNvPr>
              <p:cNvSpPr/>
              <p:nvPr/>
            </p:nvSpPr>
            <p:spPr>
              <a:xfrm>
                <a:off x="2273150" y="3489925"/>
                <a:ext cx="939773" cy="273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700" b="1" dirty="0">
                    <a:solidFill>
                      <a:srgbClr val="FFFFFF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소분류</a:t>
                </a:r>
                <a:endParaRPr sz="17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CE5927-5E32-385D-AE46-BB38D3B23A89}"/>
                </a:ext>
              </a:extLst>
            </p:cNvPr>
            <p:cNvSpPr txBox="1"/>
            <p:nvPr/>
          </p:nvSpPr>
          <p:spPr>
            <a:xfrm>
              <a:off x="518082" y="2223018"/>
              <a:ext cx="764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C79F3"/>
                  </a:solidFill>
                </a:rPr>
                <a:t>3,520 </a:t>
              </a:r>
              <a:r>
                <a:rPr lang="ko-KR" altLang="en-US" sz="1200" b="1" dirty="0">
                  <a:solidFill>
                    <a:srgbClr val="0C79F3"/>
                  </a:solidFill>
                </a:rPr>
                <a:t>종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ED4D73-2E37-5F3C-4D02-37E56DEECA99}"/>
                </a:ext>
              </a:extLst>
            </p:cNvPr>
            <p:cNvSpPr txBox="1"/>
            <p:nvPr/>
          </p:nvSpPr>
          <p:spPr>
            <a:xfrm>
              <a:off x="586647" y="3263162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D4F0"/>
                  </a:solidFill>
                </a:rPr>
                <a:t>717 </a:t>
              </a:r>
              <a:r>
                <a:rPr lang="ko-KR" altLang="en-US" sz="1200" b="1" dirty="0">
                  <a:solidFill>
                    <a:srgbClr val="00D4F0"/>
                  </a:solidFill>
                </a:rPr>
                <a:t>종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05260C2-113B-B1A0-DD46-ABC1BC16FE7E}"/>
                </a:ext>
              </a:extLst>
            </p:cNvPr>
            <p:cNvSpPr txBox="1"/>
            <p:nvPr/>
          </p:nvSpPr>
          <p:spPr>
            <a:xfrm>
              <a:off x="621147" y="4328471"/>
              <a:ext cx="551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59A7FF"/>
                  </a:solidFill>
                </a:rPr>
                <a:t>92 </a:t>
              </a:r>
              <a:r>
                <a:rPr lang="ko-KR" altLang="en-US" sz="1200" b="1" dirty="0">
                  <a:solidFill>
                    <a:srgbClr val="59A7FF"/>
                  </a:solidFill>
                </a:rPr>
                <a:t>종</a:t>
              </a:r>
            </a:p>
          </p:txBody>
        </p:sp>
      </p:grpSp>
      <p:cxnSp>
        <p:nvCxnSpPr>
          <p:cNvPr id="80" name="연결선: 구부러짐 79">
            <a:extLst>
              <a:ext uri="{FF2B5EF4-FFF2-40B4-BE49-F238E27FC236}">
                <a16:creationId xmlns:a16="http://schemas.microsoft.com/office/drawing/2014/main" id="{98E787BD-89BB-2999-5445-99BEFF295BF4}"/>
              </a:ext>
            </a:extLst>
          </p:cNvPr>
          <p:cNvCxnSpPr>
            <a:cxnSpLocks/>
          </p:cNvCxnSpPr>
          <p:nvPr/>
        </p:nvCxnSpPr>
        <p:spPr>
          <a:xfrm>
            <a:off x="3735509" y="2508190"/>
            <a:ext cx="1884601" cy="369332"/>
          </a:xfrm>
          <a:prstGeom prst="curvedConnector3">
            <a:avLst/>
          </a:prstGeom>
          <a:ln w="28575">
            <a:solidFill>
              <a:schemeClr val="accent6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A5E6F57-944D-8276-8C67-64111255658C}"/>
              </a:ext>
            </a:extLst>
          </p:cNvPr>
          <p:cNvSpPr txBox="1"/>
          <p:nvPr/>
        </p:nvSpPr>
        <p:spPr>
          <a:xfrm>
            <a:off x="5256427" y="4454398"/>
            <a:ext cx="29556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 dirty="0">
                <a:latin typeface="+mn-ea"/>
                <a:ea typeface="+mn-ea"/>
              </a:rPr>
              <a:t>*L</a:t>
            </a:r>
            <a:r>
              <a:rPr lang="ko-KR" altLang="en-US" sz="900" dirty="0">
                <a:latin typeface="+mn-ea"/>
                <a:ea typeface="+mn-ea"/>
              </a:rPr>
              <a:t>사 온라인몰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대한상공회의소 </a:t>
            </a:r>
            <a:r>
              <a:rPr kumimoji="0" lang="ko-KR" altLang="en-US" sz="9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</a:rPr>
              <a:t>카테고리 참고</a:t>
            </a:r>
          </a:p>
        </p:txBody>
      </p:sp>
      <p:sp>
        <p:nvSpPr>
          <p:cNvPr id="3" name="Google Shape;101;p16">
            <a:extLst>
              <a:ext uri="{FF2B5EF4-FFF2-40B4-BE49-F238E27FC236}">
                <a16:creationId xmlns:a16="http://schemas.microsoft.com/office/drawing/2014/main" id="{DFC1C29C-04C3-B353-2760-59CE0E9D4824}"/>
              </a:ext>
            </a:extLst>
          </p:cNvPr>
          <p:cNvSpPr txBox="1"/>
          <p:nvPr/>
        </p:nvSpPr>
        <p:spPr>
          <a:xfrm>
            <a:off x="4010643" y="2564944"/>
            <a:ext cx="124578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05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소분류 기준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B0599B3-92EE-9889-6A9A-1490359D4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622106"/>
              </p:ext>
            </p:extLst>
          </p:nvPr>
        </p:nvGraphicFramePr>
        <p:xfrm>
          <a:off x="5996340" y="1058429"/>
          <a:ext cx="1582304" cy="32384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2304">
                  <a:extLst>
                    <a:ext uri="{9D8B030D-6E8A-4147-A177-3AD203B41FA5}">
                      <a16:colId xmlns:a16="http://schemas.microsoft.com/office/drawing/2014/main" val="3987970508"/>
                    </a:ext>
                  </a:extLst>
                </a:gridCol>
              </a:tblGrid>
              <a:tr h="210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통합분류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82693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1.</a:t>
                      </a:r>
                      <a:r>
                        <a:rPr lang="ko-KR" altLang="en-US" sz="1100" u="none" strike="noStrike" dirty="0">
                          <a:effectLst/>
                        </a:rPr>
                        <a:t>가공식품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85522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2.</a:t>
                      </a:r>
                      <a:r>
                        <a:rPr lang="ko-KR" altLang="en-US" sz="1100" u="none" strike="noStrike" dirty="0">
                          <a:effectLst/>
                        </a:rPr>
                        <a:t>신선식품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800292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3.</a:t>
                      </a:r>
                      <a:r>
                        <a:rPr lang="ko-KR" altLang="en-US" sz="1100" u="none" strike="noStrike" dirty="0">
                          <a:effectLst/>
                        </a:rPr>
                        <a:t>일상용품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408297"/>
                  </a:ext>
                </a:extLst>
              </a:tr>
              <a:tr h="2109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4.</a:t>
                      </a:r>
                      <a:r>
                        <a:rPr lang="ko-KR" altLang="en-US" sz="1100" u="none" strike="noStrike" dirty="0">
                          <a:effectLst/>
                        </a:rPr>
                        <a:t>의약품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의료기기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567089"/>
                  </a:ext>
                </a:extLst>
              </a:tr>
              <a:tr h="2522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5.</a:t>
                      </a:r>
                      <a:r>
                        <a:rPr lang="ko-KR" altLang="en-US" sz="1100" u="none" strike="noStrike" dirty="0">
                          <a:effectLst/>
                        </a:rPr>
                        <a:t>교육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문화용품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91267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6.</a:t>
                      </a:r>
                      <a:r>
                        <a:rPr lang="ko-KR" altLang="en-US" sz="1100" u="none" strike="noStrike">
                          <a:effectLst/>
                        </a:rPr>
                        <a:t>유아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아동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258401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7.</a:t>
                      </a:r>
                      <a:r>
                        <a:rPr lang="ko-KR" altLang="en-US" sz="1100" u="none" strike="noStrike" dirty="0">
                          <a:effectLst/>
                        </a:rPr>
                        <a:t>반려동물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665709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8.</a:t>
                      </a:r>
                      <a:r>
                        <a:rPr lang="ko-KR" altLang="en-US" sz="1100" u="none" strike="noStrike" dirty="0">
                          <a:effectLst/>
                        </a:rPr>
                        <a:t>기타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66646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9.</a:t>
                      </a:r>
                      <a:r>
                        <a:rPr lang="ko-KR" altLang="en-US" sz="1100" u="none" strike="noStrike" dirty="0">
                          <a:effectLst/>
                        </a:rPr>
                        <a:t>디지털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가전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337347"/>
                  </a:ext>
                </a:extLst>
              </a:tr>
              <a:tr h="2212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10.</a:t>
                      </a:r>
                      <a:r>
                        <a:rPr lang="ko-KR" altLang="en-US" sz="1100" u="none" strike="noStrike" dirty="0">
                          <a:effectLst/>
                        </a:rPr>
                        <a:t>가구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인테리어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72583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11.</a:t>
                      </a:r>
                      <a:r>
                        <a:rPr lang="ko-KR" altLang="en-US" sz="1100" u="none" strike="noStrike" dirty="0">
                          <a:effectLst/>
                        </a:rPr>
                        <a:t>의류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53454"/>
                  </a:ext>
                </a:extLst>
              </a:tr>
              <a:tr h="2523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12.</a:t>
                      </a:r>
                      <a:r>
                        <a:rPr lang="ko-KR" altLang="en-US" sz="1100" u="none" strike="noStrike" dirty="0">
                          <a:effectLst/>
                        </a:rPr>
                        <a:t>전문스포츠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레저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989126"/>
                  </a:ext>
                </a:extLst>
              </a:tr>
              <a:tr h="2100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13.</a:t>
                      </a:r>
                      <a:r>
                        <a:rPr lang="ko-KR" altLang="en-US" sz="1100" u="none" strike="noStrike" dirty="0">
                          <a:effectLst/>
                        </a:rPr>
                        <a:t>패션잡화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012420"/>
                  </a:ext>
                </a:extLst>
              </a:tr>
              <a:tr h="2009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14.</a:t>
                      </a:r>
                      <a:r>
                        <a:rPr lang="ko-KR" altLang="en-US" sz="1100" u="none" strike="noStrike" dirty="0">
                          <a:effectLst/>
                        </a:rPr>
                        <a:t>명품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4" marR="9314" marT="9314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546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88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094081" y="4920626"/>
            <a:ext cx="29556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 dirty="0">
                <a:latin typeface="+mn-ea"/>
                <a:ea typeface="+mn-ea"/>
              </a:rPr>
              <a:t>*L</a:t>
            </a:r>
            <a:r>
              <a:rPr lang="ko-KR" altLang="en-US" sz="900" dirty="0">
                <a:latin typeface="+mn-ea"/>
                <a:ea typeface="+mn-ea"/>
              </a:rPr>
              <a:t>사 온라인몰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대한상공회의소 </a:t>
            </a:r>
            <a:r>
              <a:rPr kumimoji="0" lang="ko-KR" altLang="en-US" sz="9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</a:rPr>
              <a:t>카테고리 참고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814649"/>
              </p:ext>
            </p:extLst>
          </p:nvPr>
        </p:nvGraphicFramePr>
        <p:xfrm>
          <a:off x="5768341" y="4452398"/>
          <a:ext cx="687706" cy="457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687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통합분류</a:t>
                      </a:r>
                      <a:endParaRPr kumimoji="0" lang="ko-KR" alt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900" b="1" u="none" strike="noStrike" dirty="0" err="1">
                          <a:solidFill>
                            <a:srgbClr val="000000"/>
                          </a:solidFill>
                        </a:rPr>
                        <a:t>명품</a:t>
                      </a:r>
                      <a:endParaRPr lang="en-US" sz="900" b="1" u="none" strike="noStrike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0" name="그룹 49"/>
          <p:cNvGrpSpPr/>
          <p:nvPr/>
        </p:nvGrpSpPr>
        <p:grpSpPr>
          <a:xfrm>
            <a:off x="1939773" y="722634"/>
            <a:ext cx="5219910" cy="4167914"/>
            <a:chOff x="1939773" y="658086"/>
            <a:chExt cx="5219910" cy="4167914"/>
          </a:xfrm>
        </p:grpSpPr>
        <p:grpSp>
          <p:nvGrpSpPr>
            <p:cNvPr id="6" name="Google Shape;589;p27"/>
            <p:cNvGrpSpPr/>
            <p:nvPr/>
          </p:nvGrpSpPr>
          <p:grpSpPr>
            <a:xfrm>
              <a:off x="2553561" y="658086"/>
              <a:ext cx="4036878" cy="4036878"/>
              <a:chOff x="2888625" y="1279825"/>
              <a:chExt cx="3366600" cy="3366600"/>
            </a:xfrm>
          </p:grpSpPr>
          <p:sp>
            <p:nvSpPr>
              <p:cNvPr id="9" name="Google Shape;592;p27"/>
              <p:cNvSpPr txBox="1"/>
              <p:nvPr/>
            </p:nvSpPr>
            <p:spPr>
              <a:xfrm>
                <a:off x="4788575" y="2702700"/>
                <a:ext cx="880800" cy="5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" sz="2500" b="0" i="0" u="none" strike="noStrike" kern="0" cap="none" spc="0" normalizeH="0" baseline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10</a:t>
                </a:r>
                <a:r>
                  <a:rPr kumimoji="0" lang="en" sz="1600" b="0" i="0" u="none" strike="noStrike" kern="0" cap="none" spc="0" normalizeH="0" baseline="0">
                    <a:solidFill>
                      <a:srgbClr val="FFFFFF"/>
                    </a:solidFill>
                    <a:latin typeface="Fira Sans Extra Condensed Light"/>
                    <a:ea typeface="Fira Sans Extra Condensed Light"/>
                    <a:cs typeface="Fira Sans Extra Condensed Light"/>
                    <a:sym typeface="Fira Sans Extra Condensed Light"/>
                  </a:rPr>
                  <a:t>%</a:t>
                </a:r>
                <a:endParaRPr kumimoji="0" sz="1600" b="0" i="0" u="none" strike="noStrike" kern="0" cap="none" spc="0" normalizeH="0" baseline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" name="Google Shape;593;p27"/>
              <p:cNvGrpSpPr/>
              <p:nvPr/>
            </p:nvGrpSpPr>
            <p:grpSpPr>
              <a:xfrm>
                <a:off x="3261050" y="1652250"/>
                <a:ext cx="2622000" cy="2622000"/>
                <a:chOff x="3261050" y="1499850"/>
                <a:chExt cx="2622000" cy="2622000"/>
              </a:xfrm>
            </p:grpSpPr>
            <p:sp>
              <p:nvSpPr>
                <p:cNvPr id="11" name="Google Shape;594;p27"/>
                <p:cNvSpPr/>
                <p:nvPr/>
              </p:nvSpPr>
              <p:spPr>
                <a:xfrm>
                  <a:off x="3261050" y="1499850"/>
                  <a:ext cx="2622000" cy="2622000"/>
                </a:xfrm>
                <a:prstGeom prst="pie">
                  <a:avLst>
                    <a:gd name="adj1" fmla="val 2863663"/>
                    <a:gd name="adj2" fmla="val 4750441"/>
                  </a:avLst>
                </a:prstGeom>
                <a:solidFill>
                  <a:srgbClr val="C0CDEF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95;p27"/>
                <p:cNvSpPr txBox="1"/>
                <p:nvPr/>
              </p:nvSpPr>
              <p:spPr>
                <a:xfrm>
                  <a:off x="4320394" y="3375064"/>
                  <a:ext cx="1498160" cy="52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en-US" altLang="ko-KR" sz="17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9</a:t>
                  </a:r>
                  <a:r>
                    <a:rPr kumimoji="0" lang="en" sz="17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%</a:t>
                  </a:r>
                </a:p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ko-KR" altLang="en-US" sz="1700" b="1" i="0" u="none" strike="noStrike" kern="0" cap="none" spc="0" normalizeH="0" baseline="0" dirty="0" err="1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전문품</a:t>
                  </a:r>
                  <a:endParaRPr kumimoji="0" lang="ko-KR" altLang="en-US" sz="1700" b="1" i="0" u="none" strike="noStrike" kern="0" cap="none" spc="0" normalizeH="0" baseline="0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3" name="Google Shape;596;p27"/>
              <p:cNvGrpSpPr/>
              <p:nvPr/>
            </p:nvGrpSpPr>
            <p:grpSpPr>
              <a:xfrm>
                <a:off x="2927989" y="1515160"/>
                <a:ext cx="3091871" cy="2895900"/>
                <a:chOff x="2927989" y="1362760"/>
                <a:chExt cx="3091871" cy="2895900"/>
              </a:xfrm>
            </p:grpSpPr>
            <p:sp>
              <p:nvSpPr>
                <p:cNvPr id="14" name="Google Shape;597;p27"/>
                <p:cNvSpPr/>
                <p:nvPr/>
              </p:nvSpPr>
              <p:spPr>
                <a:xfrm>
                  <a:off x="3123960" y="1362760"/>
                  <a:ext cx="2895900" cy="2895900"/>
                </a:xfrm>
                <a:prstGeom prst="pie">
                  <a:avLst>
                    <a:gd name="adj1" fmla="val 4738879"/>
                    <a:gd name="adj2" fmla="val 13500110"/>
                  </a:avLst>
                </a:prstGeom>
                <a:solidFill>
                  <a:srgbClr val="3057B9"/>
                </a:solidFill>
                <a:ln>
                  <a:noFill/>
                  <a:headEnd w="med" len="med"/>
                  <a:tailEnd w="med" len="med"/>
                </a:ln>
              </p:spPr>
              <p:style>
                <a:lnRef idx="2">
                  <a:schemeClr val="accent3">
                    <a:shade val="2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" name="Google Shape;598;p27"/>
                <p:cNvSpPr txBox="1"/>
                <p:nvPr/>
              </p:nvSpPr>
              <p:spPr>
                <a:xfrm>
                  <a:off x="2927989" y="2810725"/>
                  <a:ext cx="1740949" cy="52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en" sz="20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3</a:t>
                  </a:r>
                  <a:r>
                    <a:rPr kumimoji="0" lang="en-US" altLang="ko-KR" sz="20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8</a:t>
                  </a:r>
                  <a:r>
                    <a:rPr kumimoji="0" lang="en" sz="20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%</a:t>
                  </a:r>
                </a:p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ko-KR" altLang="en-US" sz="20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선매품</a:t>
                  </a:r>
                </a:p>
              </p:txBody>
            </p:sp>
          </p:grpSp>
          <p:grpSp>
            <p:nvGrpSpPr>
              <p:cNvPr id="16" name="Google Shape;599;p27"/>
              <p:cNvGrpSpPr/>
              <p:nvPr/>
            </p:nvGrpSpPr>
            <p:grpSpPr>
              <a:xfrm>
                <a:off x="2888625" y="1279825"/>
                <a:ext cx="3366600" cy="3366600"/>
                <a:chOff x="2888625" y="1127425"/>
                <a:chExt cx="3366600" cy="3366600"/>
              </a:xfrm>
            </p:grpSpPr>
            <p:sp>
              <p:nvSpPr>
                <p:cNvPr id="17" name="Google Shape;600;p27"/>
                <p:cNvSpPr/>
                <p:nvPr/>
              </p:nvSpPr>
              <p:spPr>
                <a:xfrm>
                  <a:off x="2888625" y="1127425"/>
                  <a:ext cx="3366600" cy="3366600"/>
                </a:xfrm>
                <a:prstGeom prst="pie">
                  <a:avLst>
                    <a:gd name="adj1" fmla="val 13421822"/>
                    <a:gd name="adj2" fmla="val 2865388"/>
                  </a:avLst>
                </a:prstGeom>
                <a:solidFill>
                  <a:srgbClr val="203A7B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601;p27"/>
                <p:cNvSpPr txBox="1"/>
                <p:nvPr/>
              </p:nvSpPr>
              <p:spPr>
                <a:xfrm>
                  <a:off x="4571924" y="1880441"/>
                  <a:ext cx="1533440" cy="52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kumimoji="0" lang="en-US" altLang="ko-KR" sz="25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53</a:t>
                  </a:r>
                  <a:r>
                    <a:rPr kumimoji="0" lang="en" sz="16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%</a:t>
                  </a:r>
                  <a:r>
                    <a:rPr kumimoji="0" lang="ko-KR" altLang="en-US" sz="16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 </a:t>
                  </a:r>
                  <a:r>
                    <a:rPr kumimoji="0" lang="ko-KR" altLang="en-US" sz="2500" b="1" i="0" u="none" strike="noStrike" kern="0" cap="none" spc="0" normalizeH="0" baseline="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편의품</a:t>
                  </a:r>
                </a:p>
              </p:txBody>
            </p:sp>
          </p:grpSp>
          <p:sp>
            <p:nvSpPr>
              <p:cNvPr id="19" name="Google Shape;602;p27"/>
              <p:cNvSpPr/>
              <p:nvPr/>
            </p:nvSpPr>
            <p:spPr>
              <a:xfrm>
                <a:off x="4260450" y="2651650"/>
                <a:ext cx="622800" cy="62280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" name="직선 연결선 35"/>
            <p:cNvCxnSpPr/>
            <p:nvPr/>
          </p:nvCxnSpPr>
          <p:spPr>
            <a:xfrm flipV="1">
              <a:off x="1939774" y="1477080"/>
              <a:ext cx="1375454" cy="402521"/>
            </a:xfrm>
            <a:prstGeom prst="line">
              <a:avLst/>
            </a:prstGeom>
            <a:ln w="38100">
              <a:solidFill>
                <a:srgbClr val="3057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cxnSpLocks/>
            </p:cNvCxnSpPr>
            <p:nvPr/>
          </p:nvCxnSpPr>
          <p:spPr>
            <a:xfrm>
              <a:off x="1939773" y="3130569"/>
              <a:ext cx="2222200" cy="1209505"/>
            </a:xfrm>
            <a:prstGeom prst="line">
              <a:avLst/>
            </a:prstGeom>
            <a:noFill/>
            <a:ln w="38100" cap="flat" cmpd="sng" algn="ctr">
              <a:solidFill>
                <a:srgbClr val="3057B9">
                  <a:alpha val="100000"/>
                </a:srgbClr>
              </a:solidFill>
              <a:prstDash val="solid"/>
            </a:ln>
          </p:spPr>
        </p:cxnSp>
        <p:cxnSp>
          <p:nvCxnSpPr>
            <p:cNvPr id="38" name="직선 연결선 37"/>
            <p:cNvCxnSpPr/>
            <p:nvPr/>
          </p:nvCxnSpPr>
          <p:spPr>
            <a:xfrm flipV="1">
              <a:off x="4572000" y="671085"/>
              <a:ext cx="2587683" cy="20101"/>
            </a:xfrm>
            <a:prstGeom prst="line">
              <a:avLst/>
            </a:prstGeom>
            <a:noFill/>
            <a:ln w="38100" cap="flat" cmpd="sng" algn="ctr">
              <a:solidFill>
                <a:srgbClr val="203A7B">
                  <a:alpha val="100000"/>
                </a:srgbClr>
              </a:solidFill>
              <a:prstDash val="solid"/>
            </a:ln>
          </p:spPr>
        </p:cxnSp>
        <p:cxnSp>
          <p:nvCxnSpPr>
            <p:cNvPr id="39" name="직선 연결선 38"/>
            <p:cNvCxnSpPr>
              <a:cxnSpLocks/>
            </p:cNvCxnSpPr>
            <p:nvPr/>
          </p:nvCxnSpPr>
          <p:spPr>
            <a:xfrm flipV="1">
              <a:off x="5923704" y="2625977"/>
              <a:ext cx="1225081" cy="1512560"/>
            </a:xfrm>
            <a:prstGeom prst="line">
              <a:avLst/>
            </a:prstGeom>
            <a:noFill/>
            <a:ln w="38100" cap="flat" cmpd="sng" algn="ctr">
              <a:solidFill>
                <a:srgbClr val="203A7B">
                  <a:alpha val="100000"/>
                </a:srgbClr>
              </a:solidFill>
              <a:prstDash val="solid"/>
            </a:ln>
          </p:spPr>
        </p:cxnSp>
        <p:cxnSp>
          <p:nvCxnSpPr>
            <p:cNvPr id="40" name="직선 연결선 39"/>
            <p:cNvCxnSpPr/>
            <p:nvPr/>
          </p:nvCxnSpPr>
          <p:spPr>
            <a:xfrm rot="16200000" flipH="1">
              <a:off x="5400507" y="4020015"/>
              <a:ext cx="547514" cy="188154"/>
            </a:xfrm>
            <a:prstGeom prst="line">
              <a:avLst/>
            </a:prstGeom>
            <a:noFill/>
            <a:ln w="38100" cap="flat" cmpd="sng" algn="ctr">
              <a:solidFill>
                <a:srgbClr val="C0CDEF">
                  <a:alpha val="100000"/>
                </a:srgbClr>
              </a:solidFill>
              <a:prstDash val="solid"/>
            </a:ln>
          </p:spPr>
        </p:cxnSp>
        <p:cxnSp>
          <p:nvCxnSpPr>
            <p:cNvPr id="41" name="직선 연결선 40"/>
            <p:cNvCxnSpPr/>
            <p:nvPr/>
          </p:nvCxnSpPr>
          <p:spPr>
            <a:xfrm>
              <a:off x="4890408" y="4200992"/>
              <a:ext cx="877933" cy="625008"/>
            </a:xfrm>
            <a:prstGeom prst="line">
              <a:avLst/>
            </a:prstGeom>
            <a:noFill/>
            <a:ln w="38100" cap="flat" cmpd="sng" algn="ctr">
              <a:solidFill>
                <a:srgbClr val="C0CDEF">
                  <a:alpha val="100000"/>
                </a:srgbClr>
              </a:solidFill>
              <a:prstDash val="solid"/>
            </a:ln>
          </p:spPr>
        </p:cxnSp>
      </p:grpSp>
      <p:grpSp>
        <p:nvGrpSpPr>
          <p:cNvPr id="54" name="그룹 53"/>
          <p:cNvGrpSpPr/>
          <p:nvPr/>
        </p:nvGrpSpPr>
        <p:grpSpPr>
          <a:xfrm>
            <a:off x="3215704" y="1646149"/>
            <a:ext cx="3040579" cy="2341486"/>
            <a:chOff x="3215704" y="1581601"/>
            <a:chExt cx="3040579" cy="2341486"/>
          </a:xfrm>
        </p:grpSpPr>
        <p:sp>
          <p:nvSpPr>
            <p:cNvPr id="51" name="직사각형 50"/>
            <p:cNvSpPr/>
            <p:nvPr/>
          </p:nvSpPr>
          <p:spPr>
            <a:xfrm>
              <a:off x="5237674" y="1581601"/>
              <a:ext cx="1018609" cy="529575"/>
            </a:xfrm>
            <a:prstGeom prst="rect">
              <a:avLst/>
            </a:prstGeom>
            <a:noFill/>
            <a:ln w="25400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215704" y="2945492"/>
              <a:ext cx="849473" cy="387145"/>
            </a:xfrm>
            <a:prstGeom prst="rect">
              <a:avLst/>
            </a:prstGeom>
            <a:noFill/>
            <a:ln w="25400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793056" y="3656166"/>
              <a:ext cx="717404" cy="266921"/>
            </a:xfrm>
            <a:prstGeom prst="rect">
              <a:avLst/>
            </a:prstGeom>
            <a:noFill/>
            <a:ln w="25400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 dirty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F9827B-5CCC-E237-DA36-336F6DB78D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AEF4AD-9FEC-D11B-6DD1-2FAC114A3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693006"/>
              </p:ext>
            </p:extLst>
          </p:nvPr>
        </p:nvGraphicFramePr>
        <p:xfrm>
          <a:off x="7148785" y="718850"/>
          <a:ext cx="1119234" cy="197167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19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통합분류</a:t>
                      </a:r>
                      <a:endParaRPr kumimoji="0" lang="ko-KR" alt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가공식품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29747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신선식품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263742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일상용품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65924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의약품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의료기기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24254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교육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문화용품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25224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유아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아동용품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42963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반려동물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51899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기타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752652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99185AA-AE55-A676-463F-B561E4CF7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51272"/>
              </p:ext>
            </p:extLst>
          </p:nvPr>
        </p:nvGraphicFramePr>
        <p:xfrm>
          <a:off x="863840" y="1910936"/>
          <a:ext cx="1119234" cy="131445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19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통합분류</a:t>
                      </a:r>
                      <a:endParaRPr kumimoji="0" lang="ko-KR" alt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29747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263742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65924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전문스포츠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24254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패션잡화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25224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08C0C149-7BBE-1391-5AD1-C513371F6A1D}"/>
              </a:ext>
            </a:extLst>
          </p:cNvPr>
          <p:cNvGrpSpPr/>
          <p:nvPr/>
        </p:nvGrpSpPr>
        <p:grpSpPr>
          <a:xfrm>
            <a:off x="1" y="233157"/>
            <a:ext cx="9143999" cy="461665"/>
            <a:chOff x="1" y="233157"/>
            <a:chExt cx="9143999" cy="4616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2BB6AA-E707-D784-6D25-3B18C6C27725}"/>
                </a:ext>
              </a:extLst>
            </p:cNvPr>
            <p:cNvSpPr txBox="1"/>
            <p:nvPr/>
          </p:nvSpPr>
          <p:spPr>
            <a:xfrm>
              <a:off x="2958460" y="233157"/>
              <a:ext cx="32207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400" b="1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14</a:t>
              </a:r>
              <a:r>
                <a:rPr kumimoji="0" lang="ko-KR" altLang="en-US" sz="24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가지 카테고리 통합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6F89491-AC78-74A1-5475-C50F8A5762C6}"/>
                </a:ext>
              </a:extLst>
            </p:cNvPr>
            <p:cNvSpPr/>
            <p:nvPr/>
          </p:nvSpPr>
          <p:spPr>
            <a:xfrm>
              <a:off x="1" y="249056"/>
              <a:ext cx="3000133" cy="42986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AF395F-EC98-6559-A9C8-F3BAA3278E6B}"/>
                </a:ext>
              </a:extLst>
            </p:cNvPr>
            <p:cNvSpPr/>
            <p:nvPr/>
          </p:nvSpPr>
          <p:spPr>
            <a:xfrm>
              <a:off x="6143867" y="264953"/>
              <a:ext cx="3000133" cy="42986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867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텍스트, 노트북, 컴퓨터이(가) 표시된 사진&#10;&#10;자동 생성된 설명">
            <a:extLst>
              <a:ext uri="{FF2B5EF4-FFF2-40B4-BE49-F238E27FC236}">
                <a16:creationId xmlns:a16="http://schemas.microsoft.com/office/drawing/2014/main" id="{B72CB7CA-2043-A73A-56DE-89D0A3BF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3A4541-A3F5-744C-74AE-CB4BD285D38C}"/>
              </a:ext>
            </a:extLst>
          </p:cNvPr>
          <p:cNvSpPr/>
          <p:nvPr/>
        </p:nvSpPr>
        <p:spPr>
          <a:xfrm>
            <a:off x="-2539" y="-1"/>
            <a:ext cx="9144000" cy="5143500"/>
          </a:xfrm>
          <a:prstGeom prst="rect">
            <a:avLst/>
          </a:prstGeom>
          <a:solidFill>
            <a:schemeClr val="accent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C14F00D-834A-154B-792F-CF7C390B643D}"/>
              </a:ext>
            </a:extLst>
          </p:cNvPr>
          <p:cNvSpPr/>
          <p:nvPr/>
        </p:nvSpPr>
        <p:spPr>
          <a:xfrm>
            <a:off x="914400" y="994787"/>
            <a:ext cx="7175148" cy="3371207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8F1620CD-3DAF-8901-7C83-B3AA4D1B93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16</a:t>
            </a:fld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6D6535F-EF6F-634F-A03D-6F4F5D584657}"/>
              </a:ext>
            </a:extLst>
          </p:cNvPr>
          <p:cNvGrpSpPr/>
          <p:nvPr/>
        </p:nvGrpSpPr>
        <p:grpSpPr>
          <a:xfrm>
            <a:off x="1184941" y="2028793"/>
            <a:ext cx="5553301" cy="600539"/>
            <a:chOff x="851441" y="2028793"/>
            <a:chExt cx="5553301" cy="60053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45609E7-1F6B-A6CF-8B99-53FD58660C65}"/>
                </a:ext>
              </a:extLst>
            </p:cNvPr>
            <p:cNvGrpSpPr/>
            <p:nvPr/>
          </p:nvGrpSpPr>
          <p:grpSpPr>
            <a:xfrm>
              <a:off x="1847243" y="2028793"/>
              <a:ext cx="4557499" cy="586117"/>
              <a:chOff x="1501018" y="1450914"/>
              <a:chExt cx="4557499" cy="586117"/>
            </a:xfrm>
          </p:grpSpPr>
          <p:sp>
            <p:nvSpPr>
              <p:cNvPr id="20" name="Google Shape;197;p18">
                <a:extLst>
                  <a:ext uri="{FF2B5EF4-FFF2-40B4-BE49-F238E27FC236}">
                    <a16:creationId xmlns:a16="http://schemas.microsoft.com/office/drawing/2014/main" id="{B065B3B2-B4E3-CA7B-52D3-1D382542748F}"/>
                  </a:ext>
                </a:extLst>
              </p:cNvPr>
              <p:cNvSpPr/>
              <p:nvPr/>
            </p:nvSpPr>
            <p:spPr>
              <a:xfrm rot="5400000">
                <a:off x="4992464" y="1406225"/>
                <a:ext cx="564460" cy="686509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" name="Google Shape;197;p18"/>
              <p:cNvSpPr/>
              <p:nvPr/>
            </p:nvSpPr>
            <p:spPr>
              <a:xfrm rot="5400000">
                <a:off x="2922459" y="29473"/>
                <a:ext cx="586117" cy="34290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852982" y="1580276"/>
                <a:ext cx="24889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lt1"/>
                    </a:solidFill>
                    <a:latin typeface="맑은 고딕"/>
                    <a:ea typeface="맑은 고딕"/>
                  </a:rPr>
                  <a:t>X_TRAIN</a:t>
                </a:r>
                <a:endParaRPr lang="ko-KR" altLang="en-US" b="1" dirty="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C1F7CE-CBB5-F6EC-BD48-E03F2C3E214F}"/>
                  </a:ext>
                </a:extLst>
              </p:cNvPr>
              <p:cNvSpPr txBox="1"/>
              <p:nvPr/>
            </p:nvSpPr>
            <p:spPr>
              <a:xfrm>
                <a:off x="4463839" y="1615533"/>
                <a:ext cx="15946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b="1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Y_TRAIN</a:t>
                </a:r>
                <a:endParaRPr lang="ko-KR" altLang="en-US" sz="1200" b="1" dirty="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67" name="왼쪽 중괄호 66">
              <a:extLst>
                <a:ext uri="{FF2B5EF4-FFF2-40B4-BE49-F238E27FC236}">
                  <a16:creationId xmlns:a16="http://schemas.microsoft.com/office/drawing/2014/main" id="{A0839AF0-4D10-719B-4309-D3AFFA655BBC}"/>
                </a:ext>
              </a:extLst>
            </p:cNvPr>
            <p:cNvSpPr/>
            <p:nvPr/>
          </p:nvSpPr>
          <p:spPr>
            <a:xfrm>
              <a:off x="1586959" y="2043214"/>
              <a:ext cx="142695" cy="58611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70BB64-6562-5BB9-EAE1-9B11FE048FF5}"/>
                </a:ext>
              </a:extLst>
            </p:cNvPr>
            <p:cNvSpPr txBox="1"/>
            <p:nvPr/>
          </p:nvSpPr>
          <p:spPr>
            <a:xfrm>
              <a:off x="851441" y="207466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차</a:t>
              </a:r>
              <a:endParaRPr lang="en-US" altLang="ko-KR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  <a:ea typeface="+mn-ea"/>
                </a:rPr>
                <a:t>학습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DCA755A-1CE5-72AC-80D6-4E60AD778FBC}"/>
              </a:ext>
            </a:extLst>
          </p:cNvPr>
          <p:cNvGrpSpPr/>
          <p:nvPr/>
        </p:nvGrpSpPr>
        <p:grpSpPr>
          <a:xfrm>
            <a:off x="1168433" y="2717100"/>
            <a:ext cx="6268829" cy="600763"/>
            <a:chOff x="834933" y="2717100"/>
            <a:chExt cx="6268829" cy="60076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7558F97-27B5-DE8B-B2FD-FEEA3F309B9C}"/>
                </a:ext>
              </a:extLst>
            </p:cNvPr>
            <p:cNvGrpSpPr/>
            <p:nvPr/>
          </p:nvGrpSpPr>
          <p:grpSpPr>
            <a:xfrm>
              <a:off x="2528627" y="2721763"/>
              <a:ext cx="4575135" cy="596100"/>
              <a:chOff x="2182402" y="2143884"/>
              <a:chExt cx="4575135" cy="596100"/>
            </a:xfrm>
          </p:grpSpPr>
          <p:sp>
            <p:nvSpPr>
              <p:cNvPr id="45" name="Google Shape;197;p18">
                <a:extLst>
                  <a:ext uri="{FF2B5EF4-FFF2-40B4-BE49-F238E27FC236}">
                    <a16:creationId xmlns:a16="http://schemas.microsoft.com/office/drawing/2014/main" id="{23FAFF04-F629-308F-68CC-B8B67AE79792}"/>
                  </a:ext>
                </a:extLst>
              </p:cNvPr>
              <p:cNvSpPr/>
              <p:nvPr/>
            </p:nvSpPr>
            <p:spPr>
              <a:xfrm rot="5400000">
                <a:off x="5657961" y="2092470"/>
                <a:ext cx="596100" cy="698927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" name="Google Shape;197;p18"/>
              <p:cNvSpPr/>
              <p:nvPr/>
            </p:nvSpPr>
            <p:spPr>
              <a:xfrm rot="5400000">
                <a:off x="3602125" y="724161"/>
                <a:ext cx="596100" cy="3435546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9BA7EB-4851-3355-B7F6-BD4050839E9B}"/>
                  </a:ext>
                </a:extLst>
              </p:cNvPr>
              <p:cNvSpPr txBox="1"/>
              <p:nvPr/>
            </p:nvSpPr>
            <p:spPr>
              <a:xfrm>
                <a:off x="2798078" y="2289567"/>
                <a:ext cx="24889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lt1"/>
                    </a:solidFill>
                    <a:latin typeface="맑은 고딕"/>
                    <a:ea typeface="맑은 고딕"/>
                  </a:rPr>
                  <a:t>X_VALIDATION</a:t>
                </a:r>
                <a:endParaRPr lang="ko-KR" altLang="en-US" b="1" dirty="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EA6AEF9-8DA4-7D55-F05A-C4AAE7189DE1}"/>
                  </a:ext>
                </a:extLst>
              </p:cNvPr>
              <p:cNvSpPr txBox="1"/>
              <p:nvPr/>
            </p:nvSpPr>
            <p:spPr>
              <a:xfrm>
                <a:off x="5162859" y="2306162"/>
                <a:ext cx="15946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b="1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Y_ VALID</a:t>
                </a:r>
                <a:endParaRPr lang="ko-KR" altLang="en-US" sz="1200" b="1" dirty="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68" name="왼쪽 중괄호 67">
              <a:extLst>
                <a:ext uri="{FF2B5EF4-FFF2-40B4-BE49-F238E27FC236}">
                  <a16:creationId xmlns:a16="http://schemas.microsoft.com/office/drawing/2014/main" id="{7FFAA457-8115-F6E7-19FE-4B5D06664DED}"/>
                </a:ext>
              </a:extLst>
            </p:cNvPr>
            <p:cNvSpPr/>
            <p:nvPr/>
          </p:nvSpPr>
          <p:spPr>
            <a:xfrm>
              <a:off x="1586959" y="2717100"/>
              <a:ext cx="142695" cy="58611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D9F2E3-AFCA-2883-12B7-B5E694312DDA}"/>
                </a:ext>
              </a:extLst>
            </p:cNvPr>
            <p:cNvSpPr txBox="1"/>
            <p:nvPr/>
          </p:nvSpPr>
          <p:spPr>
            <a:xfrm>
              <a:off x="834933" y="274854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n-ea"/>
                  <a:ea typeface="+mn-ea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차</a:t>
              </a:r>
              <a:endParaRPr lang="en-US" altLang="ko-KR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  <a:ea typeface="+mn-ea"/>
                </a:rPr>
                <a:t>검증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01ED8D7-B001-5098-8BB0-4B51513FC000}"/>
              </a:ext>
            </a:extLst>
          </p:cNvPr>
          <p:cNvGrpSpPr/>
          <p:nvPr/>
        </p:nvGrpSpPr>
        <p:grpSpPr>
          <a:xfrm>
            <a:off x="1168433" y="3387503"/>
            <a:ext cx="6932608" cy="602791"/>
            <a:chOff x="834933" y="3387503"/>
            <a:chExt cx="6932608" cy="602791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20D64B5-8545-FBC5-C5BD-EC34BF8CB975}"/>
                </a:ext>
              </a:extLst>
            </p:cNvPr>
            <p:cNvGrpSpPr/>
            <p:nvPr/>
          </p:nvGrpSpPr>
          <p:grpSpPr>
            <a:xfrm>
              <a:off x="3218842" y="3394193"/>
              <a:ext cx="4548699" cy="596101"/>
              <a:chOff x="2872617" y="2816314"/>
              <a:chExt cx="4548699" cy="596101"/>
            </a:xfrm>
          </p:grpSpPr>
          <p:sp>
            <p:nvSpPr>
              <p:cNvPr id="26" name="Google Shape;197;p18"/>
              <p:cNvSpPr/>
              <p:nvPr/>
            </p:nvSpPr>
            <p:spPr>
              <a:xfrm rot="5400000">
                <a:off x="6348040" y="2773748"/>
                <a:ext cx="596100" cy="681231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0" name="Google Shape;197;p18">
                <a:extLst>
                  <a:ext uri="{FF2B5EF4-FFF2-40B4-BE49-F238E27FC236}">
                    <a16:creationId xmlns:a16="http://schemas.microsoft.com/office/drawing/2014/main" id="{C4346841-22C8-B3EB-F3E5-39EC47FFE3EC}"/>
                  </a:ext>
                </a:extLst>
              </p:cNvPr>
              <p:cNvSpPr/>
              <p:nvPr/>
            </p:nvSpPr>
            <p:spPr>
              <a:xfrm rot="5400000">
                <a:off x="4286427" y="1402505"/>
                <a:ext cx="596100" cy="3423719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  <a:defRPr/>
                </a:pPr>
                <a:endParaRPr kumimoji="0" lang="en-US" altLang="ko-KR" sz="1700" b="0" i="0" u="none" strike="noStrike" kern="0" cap="none" spc="0" normalizeH="0" baseline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38875D1-518E-D9DB-13B3-81C2BFD53906}"/>
                  </a:ext>
                </a:extLst>
              </p:cNvPr>
              <p:cNvSpPr txBox="1"/>
              <p:nvPr/>
            </p:nvSpPr>
            <p:spPr>
              <a:xfrm>
                <a:off x="3141133" y="2969123"/>
                <a:ext cx="24889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lt1"/>
                    </a:solidFill>
                    <a:latin typeface="맑은 고딕"/>
                    <a:ea typeface="맑은 고딕"/>
                  </a:rPr>
                  <a:t>X_TEST</a:t>
                </a:r>
                <a:endParaRPr lang="ko-KR" altLang="en-US" b="1" dirty="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5974D9-0DDA-B8A3-3D5A-D96055C75012}"/>
                  </a:ext>
                </a:extLst>
              </p:cNvPr>
              <p:cNvSpPr txBox="1"/>
              <p:nvPr/>
            </p:nvSpPr>
            <p:spPr>
              <a:xfrm>
                <a:off x="5826638" y="2985718"/>
                <a:ext cx="15946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b="1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Y_TEST</a:t>
                </a:r>
                <a:endParaRPr lang="ko-KR" altLang="en-US" sz="1200" b="1" dirty="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69" name="왼쪽 중괄호 68">
              <a:extLst>
                <a:ext uri="{FF2B5EF4-FFF2-40B4-BE49-F238E27FC236}">
                  <a16:creationId xmlns:a16="http://schemas.microsoft.com/office/drawing/2014/main" id="{269F7C50-B5EC-32F5-2C8E-93FE0A1CFD55}"/>
                </a:ext>
              </a:extLst>
            </p:cNvPr>
            <p:cNvSpPr/>
            <p:nvPr/>
          </p:nvSpPr>
          <p:spPr>
            <a:xfrm>
              <a:off x="1586959" y="3387503"/>
              <a:ext cx="142695" cy="58611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6DA470-8AC3-C5FF-422A-64846DC4E91A}"/>
                </a:ext>
              </a:extLst>
            </p:cNvPr>
            <p:cNvSpPr txBox="1"/>
            <p:nvPr/>
          </p:nvSpPr>
          <p:spPr>
            <a:xfrm>
              <a:off x="834933" y="34261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n-ea"/>
                  <a:ea typeface="+mn-ea"/>
                </a:rPr>
                <a:t>3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차</a:t>
              </a:r>
              <a:endParaRPr lang="en-US" altLang="ko-KR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  <a:ea typeface="+mn-ea"/>
                </a:rPr>
                <a:t>평가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FAD-30D3-6030-8C25-496C204D3BEC}"/>
              </a:ext>
            </a:extLst>
          </p:cNvPr>
          <p:cNvSpPr txBox="1"/>
          <p:nvPr/>
        </p:nvSpPr>
        <p:spPr>
          <a:xfrm>
            <a:off x="3344398" y="279324"/>
            <a:ext cx="246574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데이터셋 분류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1BBA361-7E91-48BF-9AB1-E4745890BF78}"/>
              </a:ext>
            </a:extLst>
          </p:cNvPr>
          <p:cNvGrpSpPr/>
          <p:nvPr/>
        </p:nvGrpSpPr>
        <p:grpSpPr>
          <a:xfrm>
            <a:off x="2180743" y="1517429"/>
            <a:ext cx="5485689" cy="2472865"/>
            <a:chOff x="2180743" y="1517429"/>
            <a:chExt cx="5485689" cy="2472865"/>
          </a:xfrm>
        </p:grpSpPr>
        <p:sp>
          <p:nvSpPr>
            <p:cNvPr id="5" name="Google Shape;101;p16"/>
            <p:cNvSpPr txBox="1"/>
            <p:nvPr/>
          </p:nvSpPr>
          <p:spPr>
            <a:xfrm>
              <a:off x="21807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</a:t>
              </a:r>
              <a:r>
                <a:rPr kumimoji="0" lang="ko-KR" altLang="en-US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6" name="Google Shape;101;p16"/>
            <p:cNvSpPr txBox="1"/>
            <p:nvPr/>
          </p:nvSpPr>
          <p:spPr>
            <a:xfrm>
              <a:off x="28665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7" name="Google Shape;101;p16"/>
            <p:cNvSpPr txBox="1"/>
            <p:nvPr/>
          </p:nvSpPr>
          <p:spPr>
            <a:xfrm>
              <a:off x="35523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3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8" name="Google Shape;101;p16"/>
            <p:cNvSpPr txBox="1"/>
            <p:nvPr/>
          </p:nvSpPr>
          <p:spPr>
            <a:xfrm>
              <a:off x="42381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4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9" name="Google Shape;101;p16"/>
            <p:cNvSpPr txBox="1"/>
            <p:nvPr/>
          </p:nvSpPr>
          <p:spPr>
            <a:xfrm>
              <a:off x="49239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5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10" name="Google Shape;101;p16"/>
            <p:cNvSpPr txBox="1"/>
            <p:nvPr/>
          </p:nvSpPr>
          <p:spPr>
            <a:xfrm>
              <a:off x="5609743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6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11" name="Google Shape;101;p16"/>
            <p:cNvSpPr txBox="1"/>
            <p:nvPr/>
          </p:nvSpPr>
          <p:spPr>
            <a:xfrm>
              <a:off x="6295544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7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sp>
          <p:nvSpPr>
            <p:cNvPr id="12" name="Google Shape;101;p16"/>
            <p:cNvSpPr txBox="1"/>
            <p:nvPr/>
          </p:nvSpPr>
          <p:spPr>
            <a:xfrm>
              <a:off x="6981344" y="1517429"/>
              <a:ext cx="685088" cy="288000"/>
            </a:xfrm>
            <a:prstGeom prst="rect">
              <a:avLst/>
            </a:prstGeom>
            <a:noFill/>
            <a:ln w="19050">
              <a:solidFill>
                <a:srgbClr val="071554">
                  <a:alpha val="100000"/>
                </a:srgbClr>
              </a:solidFill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8</a:t>
              </a:r>
              <a:r>
                <a:rPr kumimoji="0" lang="ko-KR" altLang="en-US" b="1" i="0" u="none" strike="noStrike" kern="0" cap="none" spc="0" normalizeH="0" baseline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분기</a:t>
              </a:r>
            </a:p>
          </p:txBody>
        </p:sp>
        <p:cxnSp>
          <p:nvCxnSpPr>
            <p:cNvPr id="32" name="직선 연결선 31"/>
            <p:cNvCxnSpPr>
              <a:cxnSpLocks/>
            </p:cNvCxnSpPr>
            <p:nvPr/>
          </p:nvCxnSpPr>
          <p:spPr>
            <a:xfrm>
              <a:off x="2181099" y="1805429"/>
              <a:ext cx="0" cy="2182524"/>
            </a:xfrm>
            <a:prstGeom prst="line">
              <a:avLst/>
            </a:prstGeom>
            <a:noFill/>
            <a:ln w="19050" cap="flat" cmpd="sng" algn="ctr">
              <a:solidFill>
                <a:srgbClr val="071554">
                  <a:alpha val="100000"/>
                </a:srgbClr>
              </a:solidFill>
              <a:prstDash val="solid"/>
            </a:ln>
          </p:spPr>
        </p:cxnSp>
        <p:cxnSp>
          <p:nvCxnSpPr>
            <p:cNvPr id="33" name="직선 연결선 32"/>
            <p:cNvCxnSpPr>
              <a:cxnSpLocks/>
            </p:cNvCxnSpPr>
            <p:nvPr/>
          </p:nvCxnSpPr>
          <p:spPr>
            <a:xfrm>
              <a:off x="7664596" y="1805430"/>
              <a:ext cx="1836" cy="2184863"/>
            </a:xfrm>
            <a:prstGeom prst="line">
              <a:avLst/>
            </a:prstGeom>
            <a:noFill/>
            <a:ln w="19050" cap="flat" cmpd="sng" algn="ctr">
              <a:solidFill>
                <a:srgbClr val="071554">
                  <a:alpha val="100000"/>
                </a:srgbClr>
              </a:solidFill>
              <a:prstDash val="solid"/>
            </a:ln>
          </p:spPr>
        </p:cxn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3552331" y="1805429"/>
              <a:ext cx="12" cy="2182524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cxnSpLocks/>
            </p:cNvCxnSpPr>
            <p:nvPr/>
          </p:nvCxnSpPr>
          <p:spPr>
            <a:xfrm>
              <a:off x="2867240" y="1805430"/>
              <a:ext cx="0" cy="2168191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cxnSpLocks/>
            </p:cNvCxnSpPr>
            <p:nvPr/>
          </p:nvCxnSpPr>
          <p:spPr>
            <a:xfrm>
              <a:off x="4237421" y="1805430"/>
              <a:ext cx="722" cy="2168191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cxnSpLocks/>
            </p:cNvCxnSpPr>
            <p:nvPr/>
          </p:nvCxnSpPr>
          <p:spPr>
            <a:xfrm>
              <a:off x="5607604" y="1805429"/>
              <a:ext cx="3560" cy="2168192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6294821" y="1805429"/>
              <a:ext cx="0" cy="2184865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cxnSpLocks/>
            </p:cNvCxnSpPr>
            <p:nvPr/>
          </p:nvCxnSpPr>
          <p:spPr>
            <a:xfrm>
              <a:off x="6982041" y="1805429"/>
              <a:ext cx="3159" cy="2168192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1905B4A-6349-1B11-F2ED-86320BD5070F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74" y="1805334"/>
              <a:ext cx="0" cy="2182524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cxnSpLocks/>
            </p:cNvCxnSpPr>
            <p:nvPr/>
          </p:nvCxnSpPr>
          <p:spPr>
            <a:xfrm flipH="1">
              <a:off x="2181098" y="3987953"/>
              <a:ext cx="5485334" cy="0"/>
            </a:xfrm>
            <a:prstGeom prst="line">
              <a:avLst/>
            </a:prstGeom>
            <a:noFill/>
            <a:ln w="19050" cap="flat" cmpd="sng" algn="ctr">
              <a:solidFill>
                <a:srgbClr val="071554">
                  <a:alpha val="100000"/>
                </a:srgbClr>
              </a:solidFill>
              <a:prstDash val="solid"/>
            </a:ln>
          </p:spPr>
        </p:cxnSp>
      </p:grpSp>
      <p:sp>
        <p:nvSpPr>
          <p:cNvPr id="22" name="화살표: 왼쪽/오른쪽 21">
            <a:extLst>
              <a:ext uri="{FF2B5EF4-FFF2-40B4-BE49-F238E27FC236}">
                <a16:creationId xmlns:a16="http://schemas.microsoft.com/office/drawing/2014/main" id="{41AD263E-5352-F8BE-4B5B-0EBB72A0247C}"/>
              </a:ext>
            </a:extLst>
          </p:cNvPr>
          <p:cNvSpPr/>
          <p:nvPr/>
        </p:nvSpPr>
        <p:spPr>
          <a:xfrm>
            <a:off x="2169609" y="1025907"/>
            <a:ext cx="2754334" cy="456652"/>
          </a:xfrm>
          <a:prstGeom prst="leftRightArrow">
            <a:avLst/>
          </a:pr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2014</a:t>
            </a:r>
            <a:r>
              <a:rPr lang="ko-KR" altLang="en-US" b="1" dirty="0"/>
              <a:t>년</a:t>
            </a:r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36894ABE-A06A-624B-865D-A18F7069B61C}"/>
              </a:ext>
            </a:extLst>
          </p:cNvPr>
          <p:cNvSpPr/>
          <p:nvPr/>
        </p:nvSpPr>
        <p:spPr>
          <a:xfrm>
            <a:off x="4932643" y="1025907"/>
            <a:ext cx="2754334" cy="456652"/>
          </a:xfrm>
          <a:prstGeom prst="leftRightArrow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2015</a:t>
            </a:r>
            <a:r>
              <a:rPr lang="ko-KR" altLang="en-US" b="1" dirty="0"/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40505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2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건물, 야외, 가구, 의자이(가) 표시된 사진&#10;&#10;자동 생성된 설명">
            <a:extLst>
              <a:ext uri="{FF2B5EF4-FFF2-40B4-BE49-F238E27FC236}">
                <a16:creationId xmlns:a16="http://schemas.microsoft.com/office/drawing/2014/main" id="{2AD81965-AE16-E43F-8313-FB9DEB662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0"/>
            <a:ext cx="9143998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9A9A7D-EAE1-6CF0-5C50-71ACC506AF54}"/>
              </a:ext>
            </a:extLst>
          </p:cNvPr>
          <p:cNvSpPr/>
          <p:nvPr/>
        </p:nvSpPr>
        <p:spPr>
          <a:xfrm>
            <a:off x="-4" y="-7188"/>
            <a:ext cx="9144001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60D2B6B-DC47-8FFB-96B2-5CA153F769A1}"/>
              </a:ext>
            </a:extLst>
          </p:cNvPr>
          <p:cNvSpPr/>
          <p:nvPr/>
        </p:nvSpPr>
        <p:spPr>
          <a:xfrm>
            <a:off x="387275" y="1511299"/>
            <a:ext cx="8240358" cy="2324101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61A67D-AD66-1FB8-CD09-57BE829801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17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D32D7-4899-30BC-BD34-1B31229AEB47}"/>
              </a:ext>
            </a:extLst>
          </p:cNvPr>
          <p:cNvSpPr txBox="1"/>
          <p:nvPr/>
        </p:nvSpPr>
        <p:spPr>
          <a:xfrm>
            <a:off x="3109560" y="279324"/>
            <a:ext cx="29354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32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 속성 변수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0DB94D-42B5-4BC8-3FE8-28481928C746}"/>
              </a:ext>
            </a:extLst>
          </p:cNvPr>
          <p:cNvGrpSpPr/>
          <p:nvPr/>
        </p:nvGrpSpPr>
        <p:grpSpPr>
          <a:xfrm>
            <a:off x="0" y="1693114"/>
            <a:ext cx="9144001" cy="1422270"/>
            <a:chOff x="0" y="1693114"/>
            <a:chExt cx="9144001" cy="1422270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FC94AA5-BF9F-55FB-BFAA-B8711C52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408" y="1787300"/>
              <a:ext cx="796721" cy="796721"/>
            </a:xfrm>
            <a:prstGeom prst="rect">
              <a:avLst/>
            </a:prstGeom>
          </p:spPr>
        </p:pic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9A5B672-C482-AB58-A848-B4903504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8919" y="1787300"/>
              <a:ext cx="796721" cy="796721"/>
            </a:xfrm>
            <a:prstGeom prst="rect">
              <a:avLst/>
            </a:prstGeom>
          </p:spPr>
        </p:pic>
        <p:pic>
          <p:nvPicPr>
            <p:cNvPr id="12" name="그림 1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9B0D820-E1B8-1532-7E2D-639B240DE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4733" y="1787614"/>
              <a:ext cx="796721" cy="796721"/>
            </a:xfrm>
            <a:prstGeom prst="rect">
              <a:avLst/>
            </a:prstGeom>
          </p:spPr>
        </p:pic>
        <p:pic>
          <p:nvPicPr>
            <p:cNvPr id="14" name="그림 1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15F0E6D7-821A-7865-1BD8-D015D94F1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0532" y="1800284"/>
              <a:ext cx="796721" cy="796721"/>
            </a:xfrm>
            <a:prstGeom prst="rect">
              <a:avLst/>
            </a:prstGeom>
          </p:spPr>
        </p:pic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8EE4055-8769-C99C-B238-F70358C2E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6393" y="1693114"/>
              <a:ext cx="963689" cy="963689"/>
            </a:xfrm>
            <a:prstGeom prst="rect">
              <a:avLst/>
            </a:prstGeom>
          </p:spPr>
        </p:pic>
        <p:pic>
          <p:nvPicPr>
            <p:cNvPr id="19" name="그림 1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93F1DF1-0AC2-A22C-E55B-040609F9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04944" y="1816821"/>
              <a:ext cx="767514" cy="767514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A1175EE-EDBF-55FF-5A33-B3839C52C4EC}"/>
                </a:ext>
              </a:extLst>
            </p:cNvPr>
            <p:cNvCxnSpPr/>
            <p:nvPr/>
          </p:nvCxnSpPr>
          <p:spPr>
            <a:xfrm>
              <a:off x="0" y="2944569"/>
              <a:ext cx="914400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Google Shape;101;p16">
              <a:extLst>
                <a:ext uri="{FF2B5EF4-FFF2-40B4-BE49-F238E27FC236}">
                  <a16:creationId xmlns:a16="http://schemas.microsoft.com/office/drawing/2014/main" id="{D817B28E-0DE2-516C-50D3-9B8CEE384D81}"/>
                </a:ext>
              </a:extLst>
            </p:cNvPr>
            <p:cNvSpPr txBox="1"/>
            <p:nvPr/>
          </p:nvSpPr>
          <p:spPr>
            <a:xfrm>
              <a:off x="1822222" y="2809947"/>
              <a:ext cx="73011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연령대</a:t>
              </a:r>
            </a:p>
          </p:txBody>
        </p:sp>
        <p:sp>
          <p:nvSpPr>
            <p:cNvPr id="22" name="Google Shape;101;p16">
              <a:extLst>
                <a:ext uri="{FF2B5EF4-FFF2-40B4-BE49-F238E27FC236}">
                  <a16:creationId xmlns:a16="http://schemas.microsoft.com/office/drawing/2014/main" id="{2F68C981-9179-0DDC-CC4C-221F058EEF44}"/>
                </a:ext>
              </a:extLst>
            </p:cNvPr>
            <p:cNvSpPr txBox="1"/>
            <p:nvPr/>
          </p:nvSpPr>
          <p:spPr>
            <a:xfrm>
              <a:off x="539711" y="2809947"/>
              <a:ext cx="73011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성별</a:t>
              </a:r>
            </a:p>
          </p:txBody>
        </p:sp>
        <p:sp>
          <p:nvSpPr>
            <p:cNvPr id="23" name="Google Shape;101;p16">
              <a:extLst>
                <a:ext uri="{FF2B5EF4-FFF2-40B4-BE49-F238E27FC236}">
                  <a16:creationId xmlns:a16="http://schemas.microsoft.com/office/drawing/2014/main" id="{D3676EDA-AA34-BC60-1F8E-8733F92BD9D7}"/>
                </a:ext>
              </a:extLst>
            </p:cNvPr>
            <p:cNvSpPr txBox="1"/>
            <p:nvPr/>
          </p:nvSpPr>
          <p:spPr>
            <a:xfrm>
              <a:off x="3122639" y="2808512"/>
              <a:ext cx="1176092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lvl="0" algn="ctr">
                <a:defRPr/>
              </a:pPr>
              <a:r>
                <a:rPr lang="ko-KR" altLang="en-US" sz="105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경쟁사 이용횟수</a:t>
              </a:r>
            </a:p>
          </p:txBody>
        </p:sp>
        <p:sp>
          <p:nvSpPr>
            <p:cNvPr id="26" name="Google Shape;101;p16">
              <a:extLst>
                <a:ext uri="{FF2B5EF4-FFF2-40B4-BE49-F238E27FC236}">
                  <a16:creationId xmlns:a16="http://schemas.microsoft.com/office/drawing/2014/main" id="{D2F52961-B694-F57E-0A3D-C9B5608F064D}"/>
                </a:ext>
              </a:extLst>
            </p:cNvPr>
            <p:cNvSpPr txBox="1"/>
            <p:nvPr/>
          </p:nvSpPr>
          <p:spPr>
            <a:xfrm>
              <a:off x="4498882" y="2808512"/>
              <a:ext cx="130152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05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멤버십 가입여부</a:t>
              </a:r>
            </a:p>
          </p:txBody>
        </p:sp>
        <p:sp>
          <p:nvSpPr>
            <p:cNvPr id="9" name="Google Shape;101;p16">
              <a:extLst>
                <a:ext uri="{FF2B5EF4-FFF2-40B4-BE49-F238E27FC236}">
                  <a16:creationId xmlns:a16="http://schemas.microsoft.com/office/drawing/2014/main" id="{DA6106AD-FAF2-641E-17D8-B268CAF28D75}"/>
                </a:ext>
              </a:extLst>
            </p:cNvPr>
            <p:cNvSpPr txBox="1"/>
            <p:nvPr/>
          </p:nvSpPr>
          <p:spPr>
            <a:xfrm>
              <a:off x="6097799" y="2843269"/>
              <a:ext cx="899008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거주지역</a:t>
              </a:r>
            </a:p>
          </p:txBody>
        </p:sp>
        <p:sp>
          <p:nvSpPr>
            <p:cNvPr id="11" name="Google Shape;101;p16">
              <a:extLst>
                <a:ext uri="{FF2B5EF4-FFF2-40B4-BE49-F238E27FC236}">
                  <a16:creationId xmlns:a16="http://schemas.microsoft.com/office/drawing/2014/main" id="{99AF2B18-70A2-8E8D-FB1D-72BF62574F96}"/>
                </a:ext>
              </a:extLst>
            </p:cNvPr>
            <p:cNvSpPr txBox="1"/>
            <p:nvPr/>
          </p:nvSpPr>
          <p:spPr>
            <a:xfrm>
              <a:off x="7639197" y="2843269"/>
              <a:ext cx="899008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고객유형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3" name="Google Shape;101;p16">
            <a:extLst>
              <a:ext uri="{FF2B5EF4-FFF2-40B4-BE49-F238E27FC236}">
                <a16:creationId xmlns:a16="http://schemas.microsoft.com/office/drawing/2014/main" id="{7BE03344-4C0A-EB01-B230-5183BECD0574}"/>
              </a:ext>
            </a:extLst>
          </p:cNvPr>
          <p:cNvSpPr txBox="1"/>
          <p:nvPr/>
        </p:nvSpPr>
        <p:spPr>
          <a:xfrm>
            <a:off x="238920" y="3073641"/>
            <a:ext cx="1331696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남성</a:t>
            </a:r>
            <a:r>
              <a:rPr lang="en-US" altLang="ko-KR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여성 구분</a:t>
            </a:r>
            <a:endParaRPr kumimoji="0" lang="ko-KR" altLang="en-US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101;p16">
            <a:extLst>
              <a:ext uri="{FF2B5EF4-FFF2-40B4-BE49-F238E27FC236}">
                <a16:creationId xmlns:a16="http://schemas.microsoft.com/office/drawing/2014/main" id="{EAB5E684-9023-908C-05AE-9E4C6165B25E}"/>
              </a:ext>
            </a:extLst>
          </p:cNvPr>
          <p:cNvSpPr txBox="1"/>
          <p:nvPr/>
        </p:nvSpPr>
        <p:spPr>
          <a:xfrm>
            <a:off x="1517674" y="3108664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19</a:t>
            </a: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세 이하 층부터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60</a:t>
            </a: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세 이상 층까지</a:t>
            </a:r>
            <a:endParaRPr lang="en-US" altLang="ko-KR" sz="8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5 </a:t>
            </a: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연령대로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구분하여</a:t>
            </a: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범주화</a:t>
            </a:r>
          </a:p>
        </p:txBody>
      </p:sp>
      <p:sp>
        <p:nvSpPr>
          <p:cNvPr id="35" name="Google Shape;101;p16">
            <a:extLst>
              <a:ext uri="{FF2B5EF4-FFF2-40B4-BE49-F238E27FC236}">
                <a16:creationId xmlns:a16="http://schemas.microsoft.com/office/drawing/2014/main" id="{515433E8-FE30-115D-C8D9-4BFABCC84B42}"/>
              </a:ext>
            </a:extLst>
          </p:cNvPr>
          <p:cNvSpPr txBox="1"/>
          <p:nvPr/>
        </p:nvSpPr>
        <p:spPr>
          <a:xfrm>
            <a:off x="3044837" y="3010931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경쟁사</a:t>
            </a:r>
            <a:endParaRPr kumimoji="0" lang="en-US" altLang="ko-KR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이용횟수 파악</a:t>
            </a:r>
            <a:endParaRPr kumimoji="0" lang="ko-KR" altLang="en-US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36" name="Google Shape;101;p16">
            <a:extLst>
              <a:ext uri="{FF2B5EF4-FFF2-40B4-BE49-F238E27FC236}">
                <a16:creationId xmlns:a16="http://schemas.microsoft.com/office/drawing/2014/main" id="{A5DF1961-0E90-52F7-6256-069BB3F234F2}"/>
              </a:ext>
            </a:extLst>
          </p:cNvPr>
          <p:cNvSpPr txBox="1"/>
          <p:nvPr/>
        </p:nvSpPr>
        <p:spPr>
          <a:xfrm>
            <a:off x="4483796" y="3054536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제휴사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멤버십 가입여부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파악</a:t>
            </a:r>
          </a:p>
        </p:txBody>
      </p:sp>
      <p:sp>
        <p:nvSpPr>
          <p:cNvPr id="37" name="Google Shape;101;p16">
            <a:extLst>
              <a:ext uri="{FF2B5EF4-FFF2-40B4-BE49-F238E27FC236}">
                <a16:creationId xmlns:a16="http://schemas.microsoft.com/office/drawing/2014/main" id="{279E0B7E-644D-4A56-DEB3-EAA309CD48C0}"/>
              </a:ext>
            </a:extLst>
          </p:cNvPr>
          <p:cNvSpPr txBox="1"/>
          <p:nvPr/>
        </p:nvSpPr>
        <p:spPr>
          <a:xfrm>
            <a:off x="5644688" y="3108664"/>
            <a:ext cx="1805230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지역</a:t>
            </a: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</a:t>
            </a:r>
            <a:r>
              <a:rPr kumimoji="0" lang="en-US" altLang="ko-KR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41</a:t>
            </a: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구역을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16</a:t>
            </a: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구역으로 </a:t>
            </a:r>
            <a:r>
              <a:rPr lang="ko-KR" altLang="en-US" sz="800" dirty="0" err="1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범주화하여</a:t>
            </a:r>
            <a:endParaRPr lang="en-US" altLang="ko-KR" sz="8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 별 거주지역 파악</a:t>
            </a:r>
          </a:p>
        </p:txBody>
      </p:sp>
      <p:sp>
        <p:nvSpPr>
          <p:cNvPr id="38" name="Google Shape;101;p16">
            <a:extLst>
              <a:ext uri="{FF2B5EF4-FFF2-40B4-BE49-F238E27FC236}">
                <a16:creationId xmlns:a16="http://schemas.microsoft.com/office/drawing/2014/main" id="{4FFE33AD-48DA-47EE-C348-8F5540B82CBA}"/>
              </a:ext>
            </a:extLst>
          </p:cNvPr>
          <p:cNvSpPr txBox="1"/>
          <p:nvPr/>
        </p:nvSpPr>
        <p:spPr>
          <a:xfrm>
            <a:off x="7272169" y="3108664"/>
            <a:ext cx="1633064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유지고객과</a:t>
            </a:r>
            <a:endParaRPr lang="en-US" altLang="ko-KR" sz="8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비유지고객으로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분류하여</a:t>
            </a:r>
            <a:endParaRPr kumimoji="0" lang="en-US" altLang="ko-KR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고객유형 파악</a:t>
            </a:r>
            <a:endParaRPr kumimoji="0" lang="ko-KR" altLang="en-US" sz="8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D0999C-C4B2-296C-6045-852F771950EC}"/>
              </a:ext>
            </a:extLst>
          </p:cNvPr>
          <p:cNvGrpSpPr/>
          <p:nvPr/>
        </p:nvGrpSpPr>
        <p:grpSpPr>
          <a:xfrm>
            <a:off x="5116982" y="3606800"/>
            <a:ext cx="2971719" cy="1199639"/>
            <a:chOff x="5116982" y="3606800"/>
            <a:chExt cx="2971719" cy="11996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4869C78-D7ED-987D-2163-E1EB81919D6C}"/>
                </a:ext>
              </a:extLst>
            </p:cNvPr>
            <p:cNvGrpSpPr/>
            <p:nvPr/>
          </p:nvGrpSpPr>
          <p:grpSpPr>
            <a:xfrm>
              <a:off x="5116982" y="4046749"/>
              <a:ext cx="2803115" cy="759690"/>
              <a:chOff x="1098050" y="918347"/>
              <a:chExt cx="2803115" cy="75969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CE14E9-5B47-3332-9F1E-89782CCCE8A1}"/>
                  </a:ext>
                </a:extLst>
              </p:cNvPr>
              <p:cNvSpPr txBox="1"/>
              <p:nvPr/>
            </p:nvSpPr>
            <p:spPr>
              <a:xfrm>
                <a:off x="1410951" y="1288757"/>
                <a:ext cx="16001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비유지</a:t>
                </a:r>
                <a:r>
                  <a:rPr kumimoji="0" lang="ko-KR" altLang="en-US" sz="1000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고객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8293B8-0B29-B0E9-D12C-7A1E71F2E06C}"/>
                  </a:ext>
                </a:extLst>
              </p:cNvPr>
              <p:cNvSpPr txBox="1"/>
              <p:nvPr/>
            </p:nvSpPr>
            <p:spPr>
              <a:xfrm>
                <a:off x="1410951" y="1017368"/>
                <a:ext cx="16001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유지</a:t>
                </a:r>
                <a:r>
                  <a:rPr kumimoji="0" lang="ko-KR" altLang="en-US" sz="1000" b="1" i="0" u="none" strike="noStrike" kern="0" cap="none" spc="0" normalizeH="0" baseline="0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고객</a:t>
                </a:r>
                <a:endParaRPr kumimoji="0" lang="ko-KR" altLang="en-US" sz="1000" b="0" i="0" u="none" strike="noStrike" kern="0" cap="none" spc="0" normalizeH="0" baseline="0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6CB2173-967C-1B77-36D9-C74AF77AB9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  <a14:imgEffect>
                          <a14:sharpenSoften amount="-50000"/>
                        </a14:imgEffect>
                        <a14:imgEffect>
                          <a14:colorTemperature colorTemp="15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93834" y="1310290"/>
                <a:ext cx="288047" cy="2880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E177069-E0D3-0AA2-E0BB-E33FBEFAB028}"/>
                  </a:ext>
                </a:extLst>
              </p:cNvPr>
              <p:cNvSpPr/>
              <p:nvPr/>
            </p:nvSpPr>
            <p:spPr>
              <a:xfrm>
                <a:off x="2204766" y="1017690"/>
                <a:ext cx="250554" cy="250554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FE6AB4-C8AC-F17F-EED9-1464CCB509A2}"/>
                  </a:ext>
                </a:extLst>
              </p:cNvPr>
              <p:cNvSpPr txBox="1"/>
              <p:nvPr/>
            </p:nvSpPr>
            <p:spPr>
              <a:xfrm>
                <a:off x="2123163" y="1022023"/>
                <a:ext cx="42938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</a:rPr>
                  <a:t>100</a:t>
                </a:r>
              </a:p>
            </p:txBody>
          </p:sp>
          <p:sp>
            <p:nvSpPr>
              <p:cNvPr id="25" name="순서도: 수행의 시작/종료 24">
                <a:extLst>
                  <a:ext uri="{FF2B5EF4-FFF2-40B4-BE49-F238E27FC236}">
                    <a16:creationId xmlns:a16="http://schemas.microsoft.com/office/drawing/2014/main" id="{B077D341-0DC9-9848-0299-0AD90A354673}"/>
                  </a:ext>
                </a:extLst>
              </p:cNvPr>
              <p:cNvSpPr/>
              <p:nvPr/>
            </p:nvSpPr>
            <p:spPr>
              <a:xfrm>
                <a:off x="1098050" y="918347"/>
                <a:ext cx="2803115" cy="759690"/>
              </a:xfrm>
              <a:prstGeom prst="flowChartTerminator">
                <a:avLst/>
              </a:prstGeom>
              <a:noFill/>
              <a:ln>
                <a:solidFill>
                  <a:schemeClr val="bg1"/>
                </a:solidFill>
                <a:headEnd w="med" len="med"/>
                <a:tailEnd w="med" len="med"/>
              </a:ln>
            </p:spPr>
            <p:style>
              <a:lnRef idx="2">
                <a:schemeClr val="accent2">
                  <a:shade val="2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70FE40-1E36-5665-749F-F91EAD8539D2}"/>
                  </a:ext>
                </a:extLst>
              </p:cNvPr>
              <p:cNvSpPr txBox="1"/>
              <p:nvPr/>
            </p:nvSpPr>
            <p:spPr>
              <a:xfrm>
                <a:off x="2610943" y="1012520"/>
                <a:ext cx="1009322" cy="215444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8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8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분기 연속 소비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68618F-6638-D82F-6855-E757F168429F}"/>
                  </a:ext>
                </a:extLst>
              </p:cNvPr>
              <p:cNvSpPr txBox="1"/>
              <p:nvPr/>
            </p:nvSpPr>
            <p:spPr>
              <a:xfrm>
                <a:off x="2610943" y="1326916"/>
                <a:ext cx="1029766" cy="215444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8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8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분기 </a:t>
                </a:r>
                <a:r>
                  <a:rPr lang="ko-KR" altLang="en-US" sz="800" b="1" dirty="0" err="1">
                    <a:solidFill>
                      <a:schemeClr val="bg1"/>
                    </a:solidFill>
                    <a:latin typeface="맑은 고딕"/>
                    <a:ea typeface="맑은 고딕"/>
                  </a:rPr>
                  <a:t>비연속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 소비</a:t>
                </a: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7EE06E6-2D7B-BE20-CC08-60A081A8BB9E}"/>
                  </a:ext>
                </a:extLst>
              </p:cNvPr>
              <p:cNvSpPr/>
              <p:nvPr/>
            </p:nvSpPr>
            <p:spPr>
              <a:xfrm>
                <a:off x="1278831" y="1123144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4EB5903-B77A-4471-4E36-CD9ABB82E6E9}"/>
                  </a:ext>
                </a:extLst>
              </p:cNvPr>
              <p:cNvSpPr/>
              <p:nvPr/>
            </p:nvSpPr>
            <p:spPr>
              <a:xfrm>
                <a:off x="1278831" y="139661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015BA5C-B803-641C-1E23-112DF1E76947}"/>
                </a:ext>
              </a:extLst>
            </p:cNvPr>
            <p:cNvCxnSpPr/>
            <p:nvPr/>
          </p:nvCxnSpPr>
          <p:spPr>
            <a:xfrm flipH="1">
              <a:off x="6571482" y="3606800"/>
              <a:ext cx="1517219" cy="3385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988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실내, 빛이(가) 표시된 사진&#10;&#10;자동 생성된 설명">
            <a:extLst>
              <a:ext uri="{FF2B5EF4-FFF2-40B4-BE49-F238E27FC236}">
                <a16:creationId xmlns:a16="http://schemas.microsoft.com/office/drawing/2014/main" id="{3BA41D71-43D4-9F90-0026-F048D72E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48C9E-ADB0-65EE-014A-6FE71891E147}"/>
              </a:ext>
            </a:extLst>
          </p:cNvPr>
          <p:cNvSpPr/>
          <p:nvPr/>
        </p:nvSpPr>
        <p:spPr>
          <a:xfrm>
            <a:off x="1777998" y="0"/>
            <a:ext cx="7366001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2437B-F900-8BE7-9FAE-B89F1B240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46871734-F583-50E8-1304-8846888D9BEC}"/>
              </a:ext>
            </a:extLst>
          </p:cNvPr>
          <p:cNvSpPr/>
          <p:nvPr/>
        </p:nvSpPr>
        <p:spPr>
          <a:xfrm>
            <a:off x="-4555" y="1458744"/>
            <a:ext cx="2425026" cy="2217462"/>
          </a:xfrm>
          <a:prstGeom prst="flowChartDelay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01;p16">
            <a:extLst>
              <a:ext uri="{FF2B5EF4-FFF2-40B4-BE49-F238E27FC236}">
                <a16:creationId xmlns:a16="http://schemas.microsoft.com/office/drawing/2014/main" id="{718D6378-FD86-A159-83F1-A80C5DD1F2AD}"/>
              </a:ext>
            </a:extLst>
          </p:cNvPr>
          <p:cNvSpPr txBox="1"/>
          <p:nvPr/>
        </p:nvSpPr>
        <p:spPr>
          <a:xfrm>
            <a:off x="2632486" y="3131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01.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</a:p>
        </p:txBody>
      </p:sp>
      <p:sp>
        <p:nvSpPr>
          <p:cNvPr id="8" name="Google Shape;101;p16">
            <a:extLst>
              <a:ext uri="{FF2B5EF4-FFF2-40B4-BE49-F238E27FC236}">
                <a16:creationId xmlns:a16="http://schemas.microsoft.com/office/drawing/2014/main" id="{402E3E45-90B1-7DC6-1B89-62E2ADBC16FB}"/>
              </a:ext>
            </a:extLst>
          </p:cNvPr>
          <p:cNvSpPr txBox="1"/>
          <p:nvPr/>
        </p:nvSpPr>
        <p:spPr>
          <a:xfrm>
            <a:off x="2632486" y="1436017"/>
            <a:ext cx="3213104" cy="3215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02.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과제 정의</a:t>
            </a: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594F6B1D-2B71-B296-9DA5-33E6691B0454}"/>
              </a:ext>
            </a:extLst>
          </p:cNvPr>
          <p:cNvSpPr txBox="1"/>
          <p:nvPr/>
        </p:nvSpPr>
        <p:spPr>
          <a:xfrm>
            <a:off x="2632486" y="273926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03.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머신러닝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적용</a:t>
            </a: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2A4FB9FB-1F05-5D3F-6E62-7558A0FA22D6}"/>
              </a:ext>
            </a:extLst>
          </p:cNvPr>
          <p:cNvSpPr txBox="1"/>
          <p:nvPr/>
        </p:nvSpPr>
        <p:spPr>
          <a:xfrm>
            <a:off x="2632486" y="3996564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04.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마케팅 제언</a:t>
            </a: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22020A67-DFBA-361E-B9AD-2532D1A05CE9}"/>
              </a:ext>
            </a:extLst>
          </p:cNvPr>
          <p:cNvSpPr txBox="1"/>
          <p:nvPr/>
        </p:nvSpPr>
        <p:spPr>
          <a:xfrm>
            <a:off x="4486686" y="7789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외부 요인 분석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101;p16">
            <a:extLst>
              <a:ext uri="{FF2B5EF4-FFF2-40B4-BE49-F238E27FC236}">
                <a16:creationId xmlns:a16="http://schemas.microsoft.com/office/drawing/2014/main" id="{89A3B052-F648-0867-9046-1856E00B607D}"/>
              </a:ext>
            </a:extLst>
          </p:cNvPr>
          <p:cNvSpPr txBox="1"/>
          <p:nvPr/>
        </p:nvSpPr>
        <p:spPr>
          <a:xfrm>
            <a:off x="4486686" y="2036214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정의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 소개</a:t>
            </a:r>
            <a:endParaRPr lang="en-US" altLang="ko-KR" b="1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데이터셋 분리 및 변수 설정</a:t>
            </a:r>
          </a:p>
        </p:txBody>
      </p:sp>
      <p:sp>
        <p:nvSpPr>
          <p:cNvPr id="13" name="Google Shape;101;p16">
            <a:extLst>
              <a:ext uri="{FF2B5EF4-FFF2-40B4-BE49-F238E27FC236}">
                <a16:creationId xmlns:a16="http://schemas.microsoft.com/office/drawing/2014/main" id="{A4AC1DDA-DDE5-4C6B-3D19-9FA04A7BDEAB}"/>
              </a:ext>
            </a:extLst>
          </p:cNvPr>
          <p:cNvSpPr txBox="1"/>
          <p:nvPr/>
        </p:nvSpPr>
        <p:spPr>
          <a:xfrm>
            <a:off x="4486686" y="3293739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분류 모델 소개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군집화 소개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101;p16">
            <a:extLst>
              <a:ext uri="{FF2B5EF4-FFF2-40B4-BE49-F238E27FC236}">
                <a16:creationId xmlns:a16="http://schemas.microsoft.com/office/drawing/2014/main" id="{4D60F1D1-1552-2403-65F3-BDA7906BF65A}"/>
              </a:ext>
            </a:extLst>
          </p:cNvPr>
          <p:cNvSpPr txBox="1"/>
          <p:nvPr/>
        </p:nvSpPr>
        <p:spPr>
          <a:xfrm>
            <a:off x="4486686" y="4551040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</a:t>
            </a:r>
            <a:r>
              <a:rPr kumimoji="0" lang="ko-KR" altLang="en-US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군집별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마케팅 제언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개인화 상품 추천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E20DE6-391C-9481-CF93-E339383A3DA4}"/>
              </a:ext>
            </a:extLst>
          </p:cNvPr>
          <p:cNvSpPr/>
          <p:nvPr/>
        </p:nvSpPr>
        <p:spPr>
          <a:xfrm>
            <a:off x="396429" y="1755946"/>
            <a:ext cx="1623058" cy="16230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EAD070-629A-8B36-EEC5-0A4ED65B9994}"/>
              </a:ext>
            </a:extLst>
          </p:cNvPr>
          <p:cNvCxnSpPr/>
          <p:nvPr/>
        </p:nvCxnSpPr>
        <p:spPr>
          <a:xfrm>
            <a:off x="2734090" y="120222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824560-564A-8167-2083-2A4BD5A565EC}"/>
              </a:ext>
            </a:extLst>
          </p:cNvPr>
          <p:cNvCxnSpPr/>
          <p:nvPr/>
        </p:nvCxnSpPr>
        <p:spPr>
          <a:xfrm>
            <a:off x="2734090" y="25674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0D0DE6C-B80E-47D8-5CD7-7F0A7FFF7A12}"/>
              </a:ext>
            </a:extLst>
          </p:cNvPr>
          <p:cNvCxnSpPr/>
          <p:nvPr/>
        </p:nvCxnSpPr>
        <p:spPr>
          <a:xfrm>
            <a:off x="2734090" y="38247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189149F0-021D-BC48-C931-2D2E2A21C0BD}"/>
              </a:ext>
            </a:extLst>
          </p:cNvPr>
          <p:cNvSpPr txBox="1"/>
          <p:nvPr/>
        </p:nvSpPr>
        <p:spPr>
          <a:xfrm>
            <a:off x="678667" y="2423475"/>
            <a:ext cx="1058582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3200" b="1" i="0" u="none" strike="noStrike" kern="0" cap="none" spc="0" normalizeH="0" baseline="0" dirty="0">
                <a:solidFill>
                  <a:schemeClr val="accent5">
                    <a:lumMod val="75000"/>
                  </a:schemeClr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554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2716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2716E-6 L -3.88889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284E-6 L -3.88889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5679E-6 L 5.55556E-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23457E-7 L -1.66667E-6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32099E-6 L 5.55556E-7 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7531E-6 L -5.55556E-7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5.55556E-7 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5.55556E-7 0.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1.94444E-6 0.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빛이(가) 표시된 사진&#10;&#10;중간 신뢰도로 자동 생성된 설명">
            <a:extLst>
              <a:ext uri="{FF2B5EF4-FFF2-40B4-BE49-F238E27FC236}">
                <a16:creationId xmlns:a16="http://schemas.microsoft.com/office/drawing/2014/main" id="{0C40BB8B-A0E9-31AD-17C4-B74FF80D98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337B1-61E5-848D-820A-2D7E9AE3D033}"/>
              </a:ext>
            </a:extLst>
          </p:cNvPr>
          <p:cNvSpPr/>
          <p:nvPr/>
        </p:nvSpPr>
        <p:spPr>
          <a:xfrm>
            <a:off x="1659" y="-5473"/>
            <a:ext cx="9144000" cy="5163625"/>
          </a:xfrm>
          <a:prstGeom prst="rect">
            <a:avLst/>
          </a:prstGeom>
          <a:solidFill>
            <a:schemeClr val="accent2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A1B2D3-EF42-07DA-DC08-67BEBD7D0681}"/>
              </a:ext>
            </a:extLst>
          </p:cNvPr>
          <p:cNvSpPr/>
          <p:nvPr/>
        </p:nvSpPr>
        <p:spPr>
          <a:xfrm>
            <a:off x="285749" y="1367009"/>
            <a:ext cx="8567563" cy="2633492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2DBC47-B042-B56F-0ECA-DCFE0ABCE5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19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81D2F-39A4-C98E-0005-314B47E09F64}"/>
              </a:ext>
            </a:extLst>
          </p:cNvPr>
          <p:cNvSpPr txBox="1"/>
          <p:nvPr/>
        </p:nvSpPr>
        <p:spPr>
          <a:xfrm>
            <a:off x="3159594" y="180541"/>
            <a:ext cx="282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피처 엔지니어링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3DB90D-80C7-4718-D2F0-7B99EBDD4BA9}"/>
              </a:ext>
            </a:extLst>
          </p:cNvPr>
          <p:cNvGrpSpPr/>
          <p:nvPr/>
        </p:nvGrpSpPr>
        <p:grpSpPr>
          <a:xfrm>
            <a:off x="0" y="2005531"/>
            <a:ext cx="9144001" cy="1212691"/>
            <a:chOff x="0" y="2005531"/>
            <a:chExt cx="9144001" cy="121269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8074864-3F39-D62C-A347-342C508970F4}"/>
                </a:ext>
              </a:extLst>
            </p:cNvPr>
            <p:cNvCxnSpPr/>
            <p:nvPr/>
          </p:nvCxnSpPr>
          <p:spPr>
            <a:xfrm>
              <a:off x="0" y="3062907"/>
              <a:ext cx="914400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DD2EA69-21C9-37CC-FF41-EFE6C0FD1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093" y="2158868"/>
              <a:ext cx="644800" cy="644800"/>
            </a:xfrm>
            <a:prstGeom prst="rect">
              <a:avLst/>
            </a:prstGeom>
          </p:spPr>
        </p:pic>
        <p:sp>
          <p:nvSpPr>
            <p:cNvPr id="6" name="Google Shape;101;p16">
              <a:extLst>
                <a:ext uri="{FF2B5EF4-FFF2-40B4-BE49-F238E27FC236}">
                  <a16:creationId xmlns:a16="http://schemas.microsoft.com/office/drawing/2014/main" id="{BFFE4DD1-0685-066D-F825-D67C87C45AB4}"/>
                </a:ext>
              </a:extLst>
            </p:cNvPr>
            <p:cNvSpPr txBox="1"/>
            <p:nvPr/>
          </p:nvSpPr>
          <p:spPr>
            <a:xfrm>
              <a:off x="507093" y="2946107"/>
              <a:ext cx="633382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등급</a:t>
              </a:r>
              <a:endParaRPr kumimoji="0" lang="ko-KR" altLang="en-US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7" name="그림 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283840C-01AF-1DD7-99F9-7698003F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0726" y="2208648"/>
              <a:ext cx="614531" cy="614531"/>
            </a:xfrm>
            <a:prstGeom prst="rect">
              <a:avLst/>
            </a:prstGeom>
          </p:spPr>
        </p:pic>
        <p:sp>
          <p:nvSpPr>
            <p:cNvPr id="9" name="Google Shape;101;p16">
              <a:extLst>
                <a:ext uri="{FF2B5EF4-FFF2-40B4-BE49-F238E27FC236}">
                  <a16:creationId xmlns:a16="http://schemas.microsoft.com/office/drawing/2014/main" id="{2926B900-7A87-E8FA-BEF8-4E90EF7656E6}"/>
                </a:ext>
              </a:extLst>
            </p:cNvPr>
            <p:cNvSpPr txBox="1"/>
            <p:nvPr/>
          </p:nvSpPr>
          <p:spPr>
            <a:xfrm>
              <a:off x="2614509" y="2930147"/>
              <a:ext cx="101590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주말 방문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비율</a:t>
              </a:r>
            </a:p>
          </p:txBody>
        </p:sp>
        <p:sp>
          <p:nvSpPr>
            <p:cNvPr id="10" name="Google Shape;101;p16">
              <a:extLst>
                <a:ext uri="{FF2B5EF4-FFF2-40B4-BE49-F238E27FC236}">
                  <a16:creationId xmlns:a16="http://schemas.microsoft.com/office/drawing/2014/main" id="{AE40B289-A856-DD5F-DB9E-40C34C750601}"/>
                </a:ext>
              </a:extLst>
            </p:cNvPr>
            <p:cNvSpPr txBox="1"/>
            <p:nvPr/>
          </p:nvSpPr>
          <p:spPr>
            <a:xfrm>
              <a:off x="7886907" y="2893914"/>
              <a:ext cx="771462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최근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방문일</a:t>
              </a:r>
            </a:p>
          </p:txBody>
        </p:sp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17A9243-9077-489A-15AC-4D2AF9F9E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1593" y="2138963"/>
              <a:ext cx="706006" cy="706006"/>
            </a:xfrm>
            <a:prstGeom prst="rect">
              <a:avLst/>
            </a:prstGeom>
          </p:spPr>
        </p:pic>
        <p:sp>
          <p:nvSpPr>
            <p:cNvPr id="12" name="Google Shape;101;p16">
              <a:extLst>
                <a:ext uri="{FF2B5EF4-FFF2-40B4-BE49-F238E27FC236}">
                  <a16:creationId xmlns:a16="http://schemas.microsoft.com/office/drawing/2014/main" id="{668DBFA4-49A7-D7A4-4C89-D3EAF7BA2BC5}"/>
                </a:ext>
              </a:extLst>
            </p:cNvPr>
            <p:cNvSpPr txBox="1"/>
            <p:nvPr/>
          </p:nvSpPr>
          <p:spPr>
            <a:xfrm>
              <a:off x="5094037" y="2908631"/>
              <a:ext cx="901118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상품별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구매지수</a:t>
              </a:r>
              <a:endParaRPr kumimoji="0" lang="ko-KR" altLang="en-US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" name="Google Shape;101;p16">
              <a:extLst>
                <a:ext uri="{FF2B5EF4-FFF2-40B4-BE49-F238E27FC236}">
                  <a16:creationId xmlns:a16="http://schemas.microsoft.com/office/drawing/2014/main" id="{C009D1F4-BEBD-FF1D-9D5E-FFC6785EA3C6}"/>
                </a:ext>
              </a:extLst>
            </p:cNvPr>
            <p:cNvSpPr txBox="1"/>
            <p:nvPr/>
          </p:nvSpPr>
          <p:spPr>
            <a:xfrm>
              <a:off x="1423206" y="2922760"/>
              <a:ext cx="99685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평균 구매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dirty="0" err="1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품목수</a:t>
              </a:r>
              <a:endParaRPr kumimoji="0" lang="ko-KR" altLang="en-US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" name="Google Shape;101;p16">
              <a:extLst>
                <a:ext uri="{FF2B5EF4-FFF2-40B4-BE49-F238E27FC236}">
                  <a16:creationId xmlns:a16="http://schemas.microsoft.com/office/drawing/2014/main" id="{DDFB794F-9AF8-DCF8-4FD1-51EE8D83B745}"/>
                </a:ext>
              </a:extLst>
            </p:cNvPr>
            <p:cNvSpPr txBox="1"/>
            <p:nvPr/>
          </p:nvSpPr>
          <p:spPr>
            <a:xfrm>
              <a:off x="3842499" y="2898815"/>
              <a:ext cx="1028700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총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방문 횟수</a:t>
              </a:r>
            </a:p>
          </p:txBody>
        </p:sp>
        <p:sp>
          <p:nvSpPr>
            <p:cNvPr id="19" name="Google Shape;101;p16">
              <a:extLst>
                <a:ext uri="{FF2B5EF4-FFF2-40B4-BE49-F238E27FC236}">
                  <a16:creationId xmlns:a16="http://schemas.microsoft.com/office/drawing/2014/main" id="{68A0D40E-09C9-9E9A-4891-7956775BC059}"/>
                </a:ext>
              </a:extLst>
            </p:cNvPr>
            <p:cNvSpPr txBox="1"/>
            <p:nvPr/>
          </p:nvSpPr>
          <p:spPr>
            <a:xfrm>
              <a:off x="6242580" y="2922760"/>
              <a:ext cx="1332064" cy="272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algn="ctr">
                <a:defRPr/>
              </a:pPr>
              <a:r>
                <a:rPr kumimoji="0" lang="ko-KR" altLang="en-US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시간대별</a:t>
              </a:r>
              <a:endParaRPr kumimoji="0" lang="en-US" altLang="ko-KR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algn="ctr">
                <a:defRPr/>
              </a:pPr>
              <a:r>
                <a:rPr lang="ko-KR" altLang="en-US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방문 비율</a:t>
              </a:r>
              <a:endParaRPr kumimoji="0" lang="ko-KR" altLang="en-US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21" name="그림 2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7949215-98E2-F5C4-8698-A7BF37FE8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0707" y="2097661"/>
              <a:ext cx="706007" cy="706007"/>
            </a:xfrm>
            <a:prstGeom prst="rect">
              <a:avLst/>
            </a:prstGeom>
          </p:spPr>
        </p:pic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7BC2B35-5542-322C-E9A4-401D9124D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99253" y="2138963"/>
              <a:ext cx="646417" cy="646417"/>
            </a:xfrm>
            <a:prstGeom prst="rect">
              <a:avLst/>
            </a:prstGeom>
          </p:spPr>
        </p:pic>
        <p:pic>
          <p:nvPicPr>
            <p:cNvPr id="25" name="그림 2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C120431-DDC2-670A-587E-7E9DD1A00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34642" y="2005531"/>
              <a:ext cx="747940" cy="747940"/>
            </a:xfrm>
            <a:prstGeom prst="rect">
              <a:avLst/>
            </a:prstGeom>
          </p:spPr>
        </p:pic>
        <p:pic>
          <p:nvPicPr>
            <p:cNvPr id="27" name="그림 26" descr="그래픽, 상징, 그래픽 디자인, 클립아트이(가) 표시된 사진&#10;&#10;자동 생성된 설명">
              <a:extLst>
                <a:ext uri="{FF2B5EF4-FFF2-40B4-BE49-F238E27FC236}">
                  <a16:creationId xmlns:a16="http://schemas.microsoft.com/office/drawing/2014/main" id="{23D51149-2158-80BB-A2C7-7B511F03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86907" y="2019013"/>
              <a:ext cx="771463" cy="771463"/>
            </a:xfrm>
            <a:prstGeom prst="rect">
              <a:avLst/>
            </a:prstGeom>
          </p:spPr>
        </p:pic>
      </p:grpSp>
      <p:sp>
        <p:nvSpPr>
          <p:cNvPr id="29" name="Google Shape;101;p16">
            <a:extLst>
              <a:ext uri="{FF2B5EF4-FFF2-40B4-BE49-F238E27FC236}">
                <a16:creationId xmlns:a16="http://schemas.microsoft.com/office/drawing/2014/main" id="{89C4BC93-DCFD-00CC-2ABF-DF4A94F29343}"/>
              </a:ext>
            </a:extLst>
          </p:cNvPr>
          <p:cNvSpPr txBox="1"/>
          <p:nvPr/>
        </p:nvSpPr>
        <p:spPr>
          <a:xfrm>
            <a:off x="157936" y="1735804"/>
            <a:ext cx="1331696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분위수로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등급 부여</a:t>
            </a:r>
          </a:p>
        </p:txBody>
      </p:sp>
      <p:sp>
        <p:nvSpPr>
          <p:cNvPr id="30" name="Google Shape;101;p16">
            <a:extLst>
              <a:ext uri="{FF2B5EF4-FFF2-40B4-BE49-F238E27FC236}">
                <a16:creationId xmlns:a16="http://schemas.microsoft.com/office/drawing/2014/main" id="{C5BD10B3-B76A-61C3-4C95-D7203FE9E865}"/>
              </a:ext>
            </a:extLst>
          </p:cNvPr>
          <p:cNvSpPr txBox="1"/>
          <p:nvPr/>
        </p:nvSpPr>
        <p:spPr>
          <a:xfrm>
            <a:off x="1307862" y="3372114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구매 상품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평균 개수 산출</a:t>
            </a:r>
          </a:p>
        </p:txBody>
      </p:sp>
      <p:sp>
        <p:nvSpPr>
          <p:cNvPr id="31" name="Google Shape;101;p16">
            <a:extLst>
              <a:ext uri="{FF2B5EF4-FFF2-40B4-BE49-F238E27FC236}">
                <a16:creationId xmlns:a16="http://schemas.microsoft.com/office/drawing/2014/main" id="{01F4101A-4E1C-BA34-D0F7-10AD48BF6848}"/>
              </a:ext>
            </a:extLst>
          </p:cNvPr>
          <p:cNvSpPr txBox="1"/>
          <p:nvPr/>
        </p:nvSpPr>
        <p:spPr>
          <a:xfrm>
            <a:off x="2456613" y="1585306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주말에</a:t>
            </a:r>
            <a:endParaRPr kumimoji="0" lang="en-US" altLang="ko-KR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방문한 비율 계산</a:t>
            </a:r>
            <a:endParaRPr kumimoji="0" lang="ko-KR" altLang="en-US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101;p16">
            <a:extLst>
              <a:ext uri="{FF2B5EF4-FFF2-40B4-BE49-F238E27FC236}">
                <a16:creationId xmlns:a16="http://schemas.microsoft.com/office/drawing/2014/main" id="{31617351-5733-0C80-E3A7-F8A9A687F6EC}"/>
              </a:ext>
            </a:extLst>
          </p:cNvPr>
          <p:cNvSpPr txBox="1"/>
          <p:nvPr/>
        </p:nvSpPr>
        <p:spPr>
          <a:xfrm>
            <a:off x="3691001" y="3372114"/>
            <a:ext cx="1331696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8</a:t>
            </a: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분기의 고객별</a:t>
            </a:r>
            <a:endParaRPr kumimoji="0" lang="en-US" altLang="ko-KR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총 방문 횟수</a:t>
            </a:r>
            <a:endParaRPr kumimoji="0" lang="ko-KR" altLang="en-US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101;p16">
            <a:extLst>
              <a:ext uri="{FF2B5EF4-FFF2-40B4-BE49-F238E27FC236}">
                <a16:creationId xmlns:a16="http://schemas.microsoft.com/office/drawing/2014/main" id="{076A766C-2B2D-581C-F78B-BA47D8A78A41}"/>
              </a:ext>
            </a:extLst>
          </p:cNvPr>
          <p:cNvSpPr txBox="1"/>
          <p:nvPr/>
        </p:nvSpPr>
        <p:spPr>
          <a:xfrm>
            <a:off x="4605257" y="1620692"/>
            <a:ext cx="1805230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 구매패턴 파악위한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상품별 지수화</a:t>
            </a:r>
          </a:p>
        </p:txBody>
      </p:sp>
      <p:sp>
        <p:nvSpPr>
          <p:cNvPr id="34" name="Google Shape;101;p16">
            <a:extLst>
              <a:ext uri="{FF2B5EF4-FFF2-40B4-BE49-F238E27FC236}">
                <a16:creationId xmlns:a16="http://schemas.microsoft.com/office/drawing/2014/main" id="{76E3562C-85D8-F434-2234-02B604750321}"/>
              </a:ext>
            </a:extLst>
          </p:cNvPr>
          <p:cNvSpPr txBox="1"/>
          <p:nvPr/>
        </p:nvSpPr>
        <p:spPr>
          <a:xfrm>
            <a:off x="6089147" y="3335022"/>
            <a:ext cx="1633064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오전부터 심야까지의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시간대별 방문 비율 계산</a:t>
            </a:r>
          </a:p>
        </p:txBody>
      </p:sp>
      <p:sp>
        <p:nvSpPr>
          <p:cNvPr id="35" name="Google Shape;101;p16">
            <a:extLst>
              <a:ext uri="{FF2B5EF4-FFF2-40B4-BE49-F238E27FC236}">
                <a16:creationId xmlns:a16="http://schemas.microsoft.com/office/drawing/2014/main" id="{A21FCAD7-F9A1-9CF1-F499-EDFF4B9B69D1}"/>
              </a:ext>
            </a:extLst>
          </p:cNvPr>
          <p:cNvSpPr txBox="1"/>
          <p:nvPr/>
        </p:nvSpPr>
        <p:spPr>
          <a:xfrm>
            <a:off x="7406737" y="1526034"/>
            <a:ext cx="1633064" cy="4909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 err="1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후분기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시작일을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기준으로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최근 방문일자를</a:t>
            </a:r>
            <a:endParaRPr kumimoji="0" lang="en-US" altLang="ko-KR" sz="900" i="0" u="none" strike="noStrike" kern="0" cap="none" spc="0" normalizeH="0" baseline="0" dirty="0">
              <a:solidFill>
                <a:schemeClr val="tx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9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고객별로 산출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7E164C2-FEAC-DC35-E177-19FD5D003BEF}"/>
              </a:ext>
            </a:extLst>
          </p:cNvPr>
          <p:cNvSpPr/>
          <p:nvPr/>
        </p:nvSpPr>
        <p:spPr>
          <a:xfrm rot="10800000">
            <a:off x="7722211" y="-5471"/>
            <a:ext cx="1421790" cy="1421790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id="{A0BA2A4D-A957-E1E6-F568-6230953DDAB9}"/>
              </a:ext>
            </a:extLst>
          </p:cNvPr>
          <p:cNvSpPr/>
          <p:nvPr/>
        </p:nvSpPr>
        <p:spPr>
          <a:xfrm rot="10800000">
            <a:off x="8012430" y="-638"/>
            <a:ext cx="1131570" cy="113157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C7866DD8-AB69-E124-6975-8CBBBB982422}"/>
              </a:ext>
            </a:extLst>
          </p:cNvPr>
          <p:cNvSpPr/>
          <p:nvPr/>
        </p:nvSpPr>
        <p:spPr>
          <a:xfrm>
            <a:off x="-4941" y="3716238"/>
            <a:ext cx="1421790" cy="1421790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02F25A79-FB67-0B03-CFA5-002B892B218A}"/>
              </a:ext>
            </a:extLst>
          </p:cNvPr>
          <p:cNvSpPr/>
          <p:nvPr/>
        </p:nvSpPr>
        <p:spPr>
          <a:xfrm>
            <a:off x="0" y="4091941"/>
            <a:ext cx="1051560" cy="10515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95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사람, 의류, 스크린샷, 하늘이(가) 표시된 사진&#10;&#10;자동 생성된 설명">
            <a:extLst>
              <a:ext uri="{FF2B5EF4-FFF2-40B4-BE49-F238E27FC236}">
                <a16:creationId xmlns:a16="http://schemas.microsoft.com/office/drawing/2014/main" id="{28789A2D-177D-7089-5A52-55250FB4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05"/>
            <a:ext cx="9144000" cy="33909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8B9069-CE7B-C3FA-FF25-51DBA091C7F3}"/>
              </a:ext>
            </a:extLst>
          </p:cNvPr>
          <p:cNvSpPr/>
          <p:nvPr/>
        </p:nvSpPr>
        <p:spPr>
          <a:xfrm>
            <a:off x="0" y="0"/>
            <a:ext cx="9144000" cy="3394579"/>
          </a:xfrm>
          <a:prstGeom prst="rect">
            <a:avLst/>
          </a:prstGeom>
          <a:solidFill>
            <a:srgbClr val="0481D6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53848-4907-B6FE-D5E1-89301ADFE5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4EA744-C750-3770-ACD4-696E93361CA1}"/>
              </a:ext>
            </a:extLst>
          </p:cNvPr>
          <p:cNvSpPr/>
          <p:nvPr/>
        </p:nvSpPr>
        <p:spPr>
          <a:xfrm>
            <a:off x="387275" y="962735"/>
            <a:ext cx="8240358" cy="3743514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CD4689F-B70C-3A72-7C50-465BF827A364}"/>
              </a:ext>
            </a:extLst>
          </p:cNvPr>
          <p:cNvGrpSpPr/>
          <p:nvPr/>
        </p:nvGrpSpPr>
        <p:grpSpPr>
          <a:xfrm>
            <a:off x="1028947" y="1120133"/>
            <a:ext cx="7134719" cy="646331"/>
            <a:chOff x="823205" y="948005"/>
            <a:chExt cx="7134719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E5BDDD-A1DB-D187-16B1-CD1E57107752}"/>
                </a:ext>
              </a:extLst>
            </p:cNvPr>
            <p:cNvSpPr txBox="1"/>
            <p:nvPr/>
          </p:nvSpPr>
          <p:spPr>
            <a:xfrm>
              <a:off x="823205" y="948005"/>
              <a:ext cx="24373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ko-KR" altLang="en-US" sz="12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</a:rPr>
                <a:t>데이터 분석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ko-KR" altLang="en-US" sz="12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</a:rPr>
                <a:t>과제 설계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" name="그림 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621169A-BCBE-87C5-DAC5-80642E06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4599" y="1051788"/>
              <a:ext cx="482600" cy="482600"/>
            </a:xfrm>
            <a:prstGeom prst="rect">
              <a:avLst/>
            </a:prstGeom>
          </p:spPr>
        </p:pic>
        <p:sp>
          <p:nvSpPr>
            <p:cNvPr id="7" name="Google Shape;101;p16">
              <a:extLst>
                <a:ext uri="{FF2B5EF4-FFF2-40B4-BE49-F238E27FC236}">
                  <a16:creationId xmlns:a16="http://schemas.microsoft.com/office/drawing/2014/main" id="{1EEA9890-EB82-CCAE-44B7-5D33ED41432E}"/>
                </a:ext>
              </a:extLst>
            </p:cNvPr>
            <p:cNvSpPr txBox="1"/>
            <p:nvPr/>
          </p:nvSpPr>
          <p:spPr>
            <a:xfrm>
              <a:off x="5592550" y="1121813"/>
              <a:ext cx="236537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algn="ctr">
                <a:buClr>
                  <a:schemeClr val="bg1"/>
                </a:buClr>
                <a:defRPr/>
              </a:pPr>
              <a:r>
                <a:rPr kumimoji="0" lang="en-US" altLang="ko-KR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</a:t>
              </a:r>
              <a:r>
                <a:rPr kumimoji="0" lang="ko-KR" altLang="en-US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주</a:t>
              </a:r>
              <a:endParaRPr kumimoji="0" lang="en-US" altLang="ko-KR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kumimoji="0" lang="en-US" altLang="ko-KR" sz="11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(2023.05.22 ~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2023.06.04)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18193C4-23C5-6E8E-4716-0BC7C048A1CF}"/>
                </a:ext>
              </a:extLst>
            </p:cNvPr>
            <p:cNvCxnSpPr>
              <a:cxnSpLocks/>
            </p:cNvCxnSpPr>
            <p:nvPr/>
          </p:nvCxnSpPr>
          <p:spPr>
            <a:xfrm>
              <a:off x="3486317" y="1051788"/>
              <a:ext cx="470690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4631784-3FE2-5A78-67B0-B1D4CD7CFDE4}"/>
                </a:ext>
              </a:extLst>
            </p:cNvPr>
            <p:cNvCxnSpPr>
              <a:cxnSpLocks/>
            </p:cNvCxnSpPr>
            <p:nvPr/>
          </p:nvCxnSpPr>
          <p:spPr>
            <a:xfrm>
              <a:off x="3472036" y="1471600"/>
              <a:ext cx="477831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222DB4E-B88C-658C-6E18-265C254880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867" y="1051788"/>
              <a:ext cx="3822" cy="419812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95290F-652A-5435-B60E-215D732D040D}"/>
                </a:ext>
              </a:extLst>
            </p:cNvPr>
            <p:cNvCxnSpPr>
              <a:cxnSpLocks/>
            </p:cNvCxnSpPr>
            <p:nvPr/>
          </p:nvCxnSpPr>
          <p:spPr>
            <a:xfrm>
              <a:off x="3964148" y="1254773"/>
              <a:ext cx="607853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DDE36A-DE26-64F3-A75A-5116F5413E62}"/>
              </a:ext>
            </a:extLst>
          </p:cNvPr>
          <p:cNvSpPr txBox="1"/>
          <p:nvPr/>
        </p:nvSpPr>
        <p:spPr>
          <a:xfrm>
            <a:off x="2538430" y="171956"/>
            <a:ext cx="4067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프로젝트 추진 기간 </a:t>
            </a:r>
            <a:r>
              <a:rPr kumimoji="0" lang="en-US" altLang="ko-KR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총 </a:t>
            </a:r>
            <a:r>
              <a:rPr kumimoji="0" lang="en-US" altLang="ko-KR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6</a:t>
            </a:r>
            <a:r>
              <a:rPr kumimoji="0" lang="ko-KR" altLang="en-US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주</a:t>
            </a:r>
            <a:r>
              <a:rPr kumimoji="0" lang="en-US" altLang="ko-KR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)</a:t>
            </a:r>
            <a:endParaRPr kumimoji="0" lang="ko-KR" altLang="en-US" sz="280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E04DABA-4AA0-01AE-3CC8-2A3A447B33EC}"/>
              </a:ext>
            </a:extLst>
          </p:cNvPr>
          <p:cNvGrpSpPr/>
          <p:nvPr/>
        </p:nvGrpSpPr>
        <p:grpSpPr>
          <a:xfrm>
            <a:off x="1028946" y="1958222"/>
            <a:ext cx="7134720" cy="830997"/>
            <a:chOff x="823204" y="1786094"/>
            <a:chExt cx="7134720" cy="830997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F2DE2DB-D510-5C5A-50B5-0677441FB89A}"/>
                </a:ext>
              </a:extLst>
            </p:cNvPr>
            <p:cNvCxnSpPr>
              <a:cxnSpLocks/>
            </p:cNvCxnSpPr>
            <p:nvPr/>
          </p:nvCxnSpPr>
          <p:spPr>
            <a:xfrm>
              <a:off x="3472036" y="1910899"/>
              <a:ext cx="477831" cy="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ED99BE1-0399-87A0-43E0-63FF7CE7AFC5}"/>
                </a:ext>
              </a:extLst>
            </p:cNvPr>
            <p:cNvCxnSpPr>
              <a:cxnSpLocks/>
            </p:cNvCxnSpPr>
            <p:nvPr/>
          </p:nvCxnSpPr>
          <p:spPr>
            <a:xfrm>
              <a:off x="3472036" y="2432982"/>
              <a:ext cx="470690" cy="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4D51D8E-AF37-4272-6E87-69E1CE64C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867" y="1904103"/>
              <a:ext cx="0" cy="528879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9554BC5-A05A-87BF-F2D9-86BFBEFCDAF7}"/>
                </a:ext>
              </a:extLst>
            </p:cNvPr>
            <p:cNvCxnSpPr>
              <a:cxnSpLocks/>
            </p:cNvCxnSpPr>
            <p:nvPr/>
          </p:nvCxnSpPr>
          <p:spPr>
            <a:xfrm>
              <a:off x="3964148" y="2168542"/>
              <a:ext cx="607853" cy="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48" name="그림 4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A3FFDB6-CEE0-D7E9-8D00-4AEC4431D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4599" y="1936692"/>
              <a:ext cx="478623" cy="478623"/>
            </a:xfrm>
            <a:prstGeom prst="rect">
              <a:avLst/>
            </a:prstGeom>
          </p:spPr>
        </p:pic>
        <p:sp>
          <p:nvSpPr>
            <p:cNvPr id="49" name="Google Shape;101;p16">
              <a:extLst>
                <a:ext uri="{FF2B5EF4-FFF2-40B4-BE49-F238E27FC236}">
                  <a16:creationId xmlns:a16="http://schemas.microsoft.com/office/drawing/2014/main" id="{C879EF5F-9DAF-390E-3B7F-1AED5F2B2D62}"/>
                </a:ext>
              </a:extLst>
            </p:cNvPr>
            <p:cNvSpPr txBox="1"/>
            <p:nvPr/>
          </p:nvSpPr>
          <p:spPr>
            <a:xfrm>
              <a:off x="5592550" y="2049340"/>
              <a:ext cx="236537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algn="ctr">
                <a:buClr>
                  <a:schemeClr val="bg1"/>
                </a:buClr>
                <a:defRPr/>
              </a:pPr>
              <a:r>
                <a:rPr kumimoji="0" lang="en-US" altLang="ko-KR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</a:t>
              </a:r>
              <a:r>
                <a:rPr kumimoji="0" lang="ko-KR" altLang="en-US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주</a:t>
              </a:r>
              <a:endParaRPr kumimoji="0" lang="en-US" altLang="ko-KR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kumimoji="0" lang="en-US" altLang="ko-KR" sz="11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(2023.06.05 ~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2023.06.18)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7A379C-A840-65B6-12D2-28F4BE5B005C}"/>
                </a:ext>
              </a:extLst>
            </p:cNvPr>
            <p:cNvSpPr txBox="1"/>
            <p:nvPr/>
          </p:nvSpPr>
          <p:spPr>
            <a:xfrm>
              <a:off x="823204" y="1786094"/>
              <a:ext cx="243738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ko-KR" altLang="en-US" sz="12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</a:rPr>
                <a:t>피처 엔지니어링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endParaRPr lang="en-US" altLang="ko-KR" sz="120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마스터 데이터셋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및</a:t>
              </a:r>
              <a:endParaRPr lang="en-US" altLang="ko-KR" sz="120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분석용 데이터셋 생성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1F22086-4B47-6A44-5BE7-32FA2D8C2761}"/>
              </a:ext>
            </a:extLst>
          </p:cNvPr>
          <p:cNvGrpSpPr/>
          <p:nvPr/>
        </p:nvGrpSpPr>
        <p:grpSpPr>
          <a:xfrm>
            <a:off x="1028947" y="3054795"/>
            <a:ext cx="7134719" cy="646331"/>
            <a:chOff x="823205" y="2882667"/>
            <a:chExt cx="7134719" cy="64633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868898-33A6-9440-3691-C45B64E16478}"/>
                </a:ext>
              </a:extLst>
            </p:cNvPr>
            <p:cNvCxnSpPr>
              <a:cxnSpLocks/>
            </p:cNvCxnSpPr>
            <p:nvPr/>
          </p:nvCxnSpPr>
          <p:spPr>
            <a:xfrm>
              <a:off x="3476027" y="2967242"/>
              <a:ext cx="470690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E24D0EF-60AF-179C-9B27-83A8A9FE0CBE}"/>
                </a:ext>
              </a:extLst>
            </p:cNvPr>
            <p:cNvCxnSpPr>
              <a:cxnSpLocks/>
            </p:cNvCxnSpPr>
            <p:nvPr/>
          </p:nvCxnSpPr>
          <p:spPr>
            <a:xfrm>
              <a:off x="3472036" y="3422060"/>
              <a:ext cx="463550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CC23A9E-39CA-AAD7-1AE6-4DC119C60C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9577" y="2967242"/>
              <a:ext cx="4141" cy="454818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46E08D9-E8C9-1DB9-E200-1099F2C89924}"/>
                </a:ext>
              </a:extLst>
            </p:cNvPr>
            <p:cNvCxnSpPr>
              <a:cxnSpLocks/>
            </p:cNvCxnSpPr>
            <p:nvPr/>
          </p:nvCxnSpPr>
          <p:spPr>
            <a:xfrm>
              <a:off x="3939577" y="3198869"/>
              <a:ext cx="632424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pic>
          <p:nvPicPr>
            <p:cNvPr id="20" name="그림 1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317218E-B5AD-9D35-92B3-439EDC82C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4599" y="2955138"/>
              <a:ext cx="482601" cy="482601"/>
            </a:xfrm>
            <a:prstGeom prst="rect">
              <a:avLst/>
            </a:prstGeom>
          </p:spPr>
        </p:pic>
        <p:sp>
          <p:nvSpPr>
            <p:cNvPr id="21" name="Google Shape;101;p16">
              <a:extLst>
                <a:ext uri="{FF2B5EF4-FFF2-40B4-BE49-F238E27FC236}">
                  <a16:creationId xmlns:a16="http://schemas.microsoft.com/office/drawing/2014/main" id="{074398A9-5860-2449-938F-ECE62251A14F}"/>
                </a:ext>
              </a:extLst>
            </p:cNvPr>
            <p:cNvSpPr txBox="1"/>
            <p:nvPr/>
          </p:nvSpPr>
          <p:spPr>
            <a:xfrm>
              <a:off x="5592550" y="3000768"/>
              <a:ext cx="236537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algn="ctr">
                <a:buClr>
                  <a:schemeClr val="bg1"/>
                </a:buClr>
                <a:defRPr/>
              </a:pPr>
              <a:r>
                <a:rPr lang="en-US" altLang="ko-KR" b="1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주</a:t>
              </a:r>
              <a:endParaRPr kumimoji="0" lang="ko-KR" altLang="en-US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ko-KR" sz="105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(</a:t>
              </a:r>
              <a:r>
                <a:rPr kumimoji="0" lang="en-US" altLang="ko-KR" sz="105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2023.06.19 ~ </a:t>
              </a:r>
              <a:r>
                <a:rPr lang="en-US" altLang="ko-KR" sz="105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2023.06.25)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B4EE5F9-917D-0BBA-D650-3D0848CF86AF}"/>
                </a:ext>
              </a:extLst>
            </p:cNvPr>
            <p:cNvSpPr txBox="1"/>
            <p:nvPr/>
          </p:nvSpPr>
          <p:spPr>
            <a:xfrm>
              <a:off x="823205" y="2882667"/>
              <a:ext cx="24373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모델링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평가</a:t>
              </a:r>
              <a:endParaRPr lang="en-US" altLang="ko-KR" sz="120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ko-KR" altLang="en-US" sz="1200" i="0" u="none" strike="noStrike" kern="0" cap="none" spc="0" normalizeH="0" baseline="0" dirty="0" err="1">
                  <a:solidFill>
                    <a:schemeClr val="tx1"/>
                  </a:solidFill>
                  <a:latin typeface="맑은 고딕"/>
                  <a:ea typeface="맑은 고딕"/>
                </a:rPr>
                <a:t>군집별</a:t>
              </a:r>
              <a:r>
                <a:rPr kumimoji="0" lang="ko-KR" altLang="en-US" sz="12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</a:rPr>
                <a:t> 분석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8C992FC-AA5A-351C-96F0-2BCFA3F5F983}"/>
              </a:ext>
            </a:extLst>
          </p:cNvPr>
          <p:cNvGrpSpPr/>
          <p:nvPr/>
        </p:nvGrpSpPr>
        <p:grpSpPr>
          <a:xfrm>
            <a:off x="1027607" y="3894508"/>
            <a:ext cx="7136059" cy="646331"/>
            <a:chOff x="821865" y="3722380"/>
            <a:chExt cx="7136059" cy="64633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DDF7D63-DA67-1C9B-5971-F7DF5F1DF469}"/>
                </a:ext>
              </a:extLst>
            </p:cNvPr>
            <p:cNvCxnSpPr>
              <a:cxnSpLocks/>
            </p:cNvCxnSpPr>
            <p:nvPr/>
          </p:nvCxnSpPr>
          <p:spPr>
            <a:xfrm>
              <a:off x="3476027" y="3820041"/>
              <a:ext cx="470690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DA5AFD3-DC6E-CE22-62D7-15A914F129CB}"/>
                </a:ext>
              </a:extLst>
            </p:cNvPr>
            <p:cNvCxnSpPr>
              <a:cxnSpLocks/>
            </p:cNvCxnSpPr>
            <p:nvPr/>
          </p:nvCxnSpPr>
          <p:spPr>
            <a:xfrm>
              <a:off x="3472036" y="4274859"/>
              <a:ext cx="463550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4F5B1C6-CB75-3F3B-0DAE-9CC4789CC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9577" y="3820041"/>
              <a:ext cx="4141" cy="454818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2AB70D1-0604-F4ED-4A81-D600D733613B}"/>
                </a:ext>
              </a:extLst>
            </p:cNvPr>
            <p:cNvCxnSpPr>
              <a:cxnSpLocks/>
            </p:cNvCxnSpPr>
            <p:nvPr/>
          </p:nvCxnSpPr>
          <p:spPr>
            <a:xfrm>
              <a:off x="3939577" y="4051668"/>
              <a:ext cx="632424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51" name="그림 5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9E7B5C2-8E2A-0D5C-F25C-E6C7B2FA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47622" y="3848912"/>
              <a:ext cx="485600" cy="485600"/>
            </a:xfrm>
            <a:prstGeom prst="rect">
              <a:avLst/>
            </a:prstGeom>
          </p:spPr>
        </p:pic>
        <p:sp>
          <p:nvSpPr>
            <p:cNvPr id="52" name="Google Shape;101;p16">
              <a:extLst>
                <a:ext uri="{FF2B5EF4-FFF2-40B4-BE49-F238E27FC236}">
                  <a16:creationId xmlns:a16="http://schemas.microsoft.com/office/drawing/2014/main" id="{3B0101BB-5135-F997-FCC3-F7C9093D2549}"/>
                </a:ext>
              </a:extLst>
            </p:cNvPr>
            <p:cNvSpPr txBox="1"/>
            <p:nvPr/>
          </p:nvSpPr>
          <p:spPr>
            <a:xfrm>
              <a:off x="5592550" y="3952196"/>
              <a:ext cx="236537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algn="ctr">
                <a:buClr>
                  <a:schemeClr val="bg1"/>
                </a:buClr>
                <a:defRPr/>
              </a:pPr>
              <a:r>
                <a:rPr kumimoji="0" lang="ko-KR" altLang="en-US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약 </a:t>
              </a:r>
              <a:r>
                <a:rPr kumimoji="0" lang="en-US" altLang="ko-KR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</a:t>
              </a:r>
              <a:r>
                <a:rPr kumimoji="0" lang="ko-KR" altLang="en-US" b="1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주</a:t>
              </a: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kumimoji="0" lang="en-US" altLang="ko-KR" sz="11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(2023.06.26 ~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2023.06.29)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DDBA41-DA7C-4CE6-E2B4-CE39506D5D45}"/>
                </a:ext>
              </a:extLst>
            </p:cNvPr>
            <p:cNvSpPr txBox="1"/>
            <p:nvPr/>
          </p:nvSpPr>
          <p:spPr>
            <a:xfrm>
              <a:off x="821865" y="3722380"/>
              <a:ext cx="24373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ko-KR" altLang="en-US" sz="1200" i="0" u="none" strike="noStrike" kern="0" cap="none" spc="0" normalizeH="0" baseline="0" dirty="0">
                  <a:solidFill>
                    <a:schemeClr val="tx1"/>
                  </a:solidFill>
                  <a:latin typeface="맑은 고딕"/>
                  <a:ea typeface="맑은 고딕"/>
                </a:rPr>
                <a:t>인사이트 분석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endParaRPr lang="en-US" altLang="ko-KR" sz="120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R="0" lvl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/>
                  <a:ea typeface="맑은 고딕"/>
                </a:rPr>
                <a:t>마케팅 제언</a:t>
              </a:r>
              <a:endParaRPr kumimoji="0" lang="en-US" altLang="ko-KR" sz="1200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59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01;p16">
            <a:extLst>
              <a:ext uri="{FF2B5EF4-FFF2-40B4-BE49-F238E27FC236}">
                <a16:creationId xmlns:a16="http://schemas.microsoft.com/office/drawing/2014/main" id="{458154E2-6FCE-6847-83DA-1868E302999D}"/>
              </a:ext>
            </a:extLst>
          </p:cNvPr>
          <p:cNvSpPr txBox="1"/>
          <p:nvPr/>
        </p:nvSpPr>
        <p:spPr>
          <a:xfrm>
            <a:off x="3666433" y="249835"/>
            <a:ext cx="1811134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1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분기별 구매금액</a:t>
            </a:r>
          </a:p>
        </p:txBody>
      </p:sp>
      <p:sp>
        <p:nvSpPr>
          <p:cNvPr id="160" name="Google Shape;101;p16">
            <a:extLst>
              <a:ext uri="{FF2B5EF4-FFF2-40B4-BE49-F238E27FC236}">
                <a16:creationId xmlns:a16="http://schemas.microsoft.com/office/drawing/2014/main" id="{492A93E9-AE9F-32BA-C332-A5A26BB22701}"/>
              </a:ext>
            </a:extLst>
          </p:cNvPr>
          <p:cNvSpPr txBox="1"/>
          <p:nvPr/>
        </p:nvSpPr>
        <p:spPr>
          <a:xfrm>
            <a:off x="392433" y="2804409"/>
            <a:ext cx="2222850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1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분기별 구매 </a:t>
            </a:r>
            <a:r>
              <a:rPr kumimoji="0" lang="en-US" altLang="ko-KR" sz="11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RANK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(0~9</a:t>
            </a:r>
            <a:r>
              <a:rPr kumimoji="0" lang="ko-KR" altLang="en-US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등급</a:t>
            </a:r>
            <a:r>
              <a: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/10</a:t>
            </a:r>
            <a:r>
              <a:rPr kumimoji="0" lang="ko-KR" altLang="en-US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분위</a:t>
            </a:r>
            <a:r>
              <a: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)</a:t>
            </a:r>
            <a:endParaRPr kumimoji="0" lang="ko-KR" altLang="en-US" sz="1000" i="0" u="none" strike="noStrike" kern="0" cap="none" spc="0" normalizeH="0" baseline="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5F2E0F-9DF1-EFD9-0EC2-29D603521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29318"/>
              </p:ext>
            </p:extLst>
          </p:nvPr>
        </p:nvGraphicFramePr>
        <p:xfrm>
          <a:off x="3122450" y="731193"/>
          <a:ext cx="2899100" cy="1540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4775">
                  <a:extLst>
                    <a:ext uri="{9D8B030D-6E8A-4147-A177-3AD203B41FA5}">
                      <a16:colId xmlns:a16="http://schemas.microsoft.com/office/drawing/2014/main" val="2013974240"/>
                    </a:ext>
                  </a:extLst>
                </a:gridCol>
                <a:gridCol w="724775">
                  <a:extLst>
                    <a:ext uri="{9D8B030D-6E8A-4147-A177-3AD203B41FA5}">
                      <a16:colId xmlns:a16="http://schemas.microsoft.com/office/drawing/2014/main" val="4095104973"/>
                    </a:ext>
                  </a:extLst>
                </a:gridCol>
                <a:gridCol w="724775">
                  <a:extLst>
                    <a:ext uri="{9D8B030D-6E8A-4147-A177-3AD203B41FA5}">
                      <a16:colId xmlns:a16="http://schemas.microsoft.com/office/drawing/2014/main" val="2100816773"/>
                    </a:ext>
                  </a:extLst>
                </a:gridCol>
                <a:gridCol w="724775">
                  <a:extLst>
                    <a:ext uri="{9D8B030D-6E8A-4147-A177-3AD203B41FA5}">
                      <a16:colId xmlns:a16="http://schemas.microsoft.com/office/drawing/2014/main" val="1914780928"/>
                    </a:ext>
                  </a:extLst>
                </a:gridCol>
              </a:tblGrid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고객번호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분기 등급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r>
                        <a:rPr lang="ko-KR" altLang="en-US" sz="1100" b="1" u="none" strike="noStrike">
                          <a:effectLst/>
                        </a:rPr>
                        <a:t>분기 등급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분기 등급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902264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9949037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720640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206622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3570007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051059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23FC53-73A4-6DEB-6A5C-D1CB99643D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1992B-8348-848F-3202-319515B96748}"/>
              </a:ext>
            </a:extLst>
          </p:cNvPr>
          <p:cNvSpPr txBox="1"/>
          <p:nvPr/>
        </p:nvSpPr>
        <p:spPr>
          <a:xfrm>
            <a:off x="3065" y="112835"/>
            <a:ext cx="3236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4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구매 패턴 지수화 </a:t>
            </a:r>
            <a:r>
              <a: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(</a:t>
            </a:r>
            <a:r>
              <a:rPr kumimoji="0" lang="ko-KR" altLang="en-US" sz="1000" i="0" u="none" strike="noStrike" kern="0" cap="none" spc="0" normalizeH="0" baseline="0" dirty="0" err="1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예시표</a:t>
            </a:r>
            <a:r>
              <a: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)</a:t>
            </a:r>
            <a:endParaRPr kumimoji="0" lang="ko-KR" altLang="en-US" sz="2400" i="0" u="none" strike="noStrike" kern="0" cap="none" spc="0" normalizeH="0" baseline="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61" name="Google Shape;101;p16">
            <a:extLst>
              <a:ext uri="{FF2B5EF4-FFF2-40B4-BE49-F238E27FC236}">
                <a16:creationId xmlns:a16="http://schemas.microsoft.com/office/drawing/2014/main" id="{C7E2C379-7B72-B984-6014-1D3D77D61522}"/>
              </a:ext>
            </a:extLst>
          </p:cNvPr>
          <p:cNvSpPr txBox="1"/>
          <p:nvPr/>
        </p:nvSpPr>
        <p:spPr>
          <a:xfrm>
            <a:off x="3909987" y="2776041"/>
            <a:ext cx="1739936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b="1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전분기 대비 </a:t>
            </a:r>
            <a:r>
              <a:rPr kumimoji="0" lang="ko-KR" altLang="en-US" sz="11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등급 </a:t>
            </a:r>
            <a:r>
              <a:rPr kumimoji="0" lang="ko-KR" altLang="en-US" sz="1100" b="1" i="0" u="none" strike="noStrike" kern="0" cap="none" spc="0" normalizeH="0" baseline="0" dirty="0" err="1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변동값</a:t>
            </a:r>
            <a:endParaRPr kumimoji="0" lang="ko-KR" altLang="en-US" sz="1100" b="1" i="0" u="none" strike="noStrike" kern="0" cap="none" spc="0" normalizeH="0" baseline="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62" name="Google Shape;101;p16">
            <a:extLst>
              <a:ext uri="{FF2B5EF4-FFF2-40B4-BE49-F238E27FC236}">
                <a16:creationId xmlns:a16="http://schemas.microsoft.com/office/drawing/2014/main" id="{FA6A9897-4ABF-4D3B-21D6-AF348C3811BF}"/>
              </a:ext>
            </a:extLst>
          </p:cNvPr>
          <p:cNvSpPr txBox="1"/>
          <p:nvPr/>
        </p:nvSpPr>
        <p:spPr>
          <a:xfrm>
            <a:off x="6944627" y="2776041"/>
            <a:ext cx="1282284" cy="2721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b="1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변동 누적</a:t>
            </a:r>
            <a:r>
              <a:rPr lang="en-US" altLang="ko-KR" sz="1100" b="1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/</a:t>
            </a:r>
            <a:r>
              <a:rPr lang="ko-KR" altLang="en-US" sz="1100" b="1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절댓값</a:t>
            </a:r>
            <a:endParaRPr kumimoji="0" lang="ko-KR" altLang="en-US" sz="1100" b="1" i="0" u="none" strike="noStrike" kern="0" cap="none" spc="0" normalizeH="0" baseline="0" dirty="0">
              <a:solidFill>
                <a:srgbClr val="434343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44278A-9856-02E2-CDEC-E81397039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284738"/>
              </p:ext>
            </p:extLst>
          </p:nvPr>
        </p:nvGraphicFramePr>
        <p:xfrm>
          <a:off x="2448911" y="621967"/>
          <a:ext cx="4246182" cy="1717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200">
                  <a:extLst>
                    <a:ext uri="{9D8B030D-6E8A-4147-A177-3AD203B41FA5}">
                      <a16:colId xmlns:a16="http://schemas.microsoft.com/office/drawing/2014/main" val="1379864529"/>
                    </a:ext>
                  </a:extLst>
                </a:gridCol>
                <a:gridCol w="1105731">
                  <a:extLst>
                    <a:ext uri="{9D8B030D-6E8A-4147-A177-3AD203B41FA5}">
                      <a16:colId xmlns:a16="http://schemas.microsoft.com/office/drawing/2014/main" val="2520618883"/>
                    </a:ext>
                  </a:extLst>
                </a:gridCol>
                <a:gridCol w="1090375">
                  <a:extLst>
                    <a:ext uri="{9D8B030D-6E8A-4147-A177-3AD203B41FA5}">
                      <a16:colId xmlns:a16="http://schemas.microsoft.com/office/drawing/2014/main" val="2876092729"/>
                    </a:ext>
                  </a:extLst>
                </a:gridCol>
                <a:gridCol w="1197876">
                  <a:extLst>
                    <a:ext uri="{9D8B030D-6E8A-4147-A177-3AD203B41FA5}">
                      <a16:colId xmlns:a16="http://schemas.microsoft.com/office/drawing/2014/main" val="4268479654"/>
                    </a:ext>
                  </a:extLst>
                </a:gridCol>
              </a:tblGrid>
              <a:tr h="3554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고객번호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분기 구매금액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분기 구매금액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분기 구매금액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690739"/>
                  </a:ext>
                </a:extLst>
              </a:tr>
              <a:tr h="2723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10,000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1,000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9,000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1100492"/>
                  </a:ext>
                </a:extLst>
              </a:tr>
              <a:tr h="2723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9,000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2,000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2,000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7949210"/>
                  </a:ext>
                </a:extLst>
              </a:tr>
              <a:tr h="2723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8,000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3,000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5,000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1676083"/>
                  </a:ext>
                </a:extLst>
              </a:tr>
              <a:tr h="2723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7,000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4,000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₩</a:t>
                      </a:r>
                      <a:r>
                        <a:rPr lang="en-US" altLang="ko-KR" sz="1100" u="none" strike="noStrike">
                          <a:effectLst/>
                        </a:rPr>
                        <a:t>8,000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6481745"/>
                  </a:ext>
                </a:extLst>
              </a:tr>
              <a:tr h="2723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6,000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5,000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₩</a:t>
                      </a:r>
                      <a:r>
                        <a:rPr lang="en-US" altLang="ko-KR" sz="1100" u="none" strike="noStrike" dirty="0">
                          <a:effectLst/>
                        </a:rPr>
                        <a:t>1,000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856341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4D8103-7BDF-E27B-A628-84073C7A7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814673"/>
              </p:ext>
            </p:extLst>
          </p:nvPr>
        </p:nvGraphicFramePr>
        <p:xfrm>
          <a:off x="3686874" y="3160436"/>
          <a:ext cx="2186163" cy="1540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721">
                  <a:extLst>
                    <a:ext uri="{9D8B030D-6E8A-4147-A177-3AD203B41FA5}">
                      <a16:colId xmlns:a16="http://schemas.microsoft.com/office/drawing/2014/main" val="1141168983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3213365345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2398157883"/>
                    </a:ext>
                  </a:extLst>
                </a:gridCol>
              </a:tblGrid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고객번호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1_2 </a:t>
                      </a:r>
                      <a:r>
                        <a:rPr lang="ko-KR" altLang="en-US" sz="1100" b="1" u="none" strike="noStrike" dirty="0" err="1">
                          <a:effectLst/>
                        </a:rPr>
                        <a:t>변동값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2_3 </a:t>
                      </a:r>
                      <a:r>
                        <a:rPr lang="ko-KR" altLang="en-US" sz="1100" b="1" u="none" strike="noStrike" dirty="0" err="1">
                          <a:effectLst/>
                        </a:rPr>
                        <a:t>변동값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10431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8236432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4305627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7391251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01946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8677384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931A83B-A06C-E98C-1218-70A6D54E2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56979"/>
              </p:ext>
            </p:extLst>
          </p:nvPr>
        </p:nvGraphicFramePr>
        <p:xfrm>
          <a:off x="6484884" y="3160436"/>
          <a:ext cx="2384535" cy="1540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4845">
                  <a:extLst>
                    <a:ext uri="{9D8B030D-6E8A-4147-A177-3AD203B41FA5}">
                      <a16:colId xmlns:a16="http://schemas.microsoft.com/office/drawing/2014/main" val="3681536328"/>
                    </a:ext>
                  </a:extLst>
                </a:gridCol>
                <a:gridCol w="794845">
                  <a:extLst>
                    <a:ext uri="{9D8B030D-6E8A-4147-A177-3AD203B41FA5}">
                      <a16:colId xmlns:a16="http://schemas.microsoft.com/office/drawing/2014/main" val="941422755"/>
                    </a:ext>
                  </a:extLst>
                </a:gridCol>
                <a:gridCol w="794845">
                  <a:extLst>
                    <a:ext uri="{9D8B030D-6E8A-4147-A177-3AD203B41FA5}">
                      <a16:colId xmlns:a16="http://schemas.microsoft.com/office/drawing/2014/main" val="1486605440"/>
                    </a:ext>
                  </a:extLst>
                </a:gridCol>
              </a:tblGrid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고객번호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변동 </a:t>
                      </a:r>
                      <a:r>
                        <a:rPr lang="ko-KR" altLang="en-US" sz="1100" b="1" u="none" strike="noStrike" dirty="0" err="1">
                          <a:effectLst/>
                        </a:rPr>
                        <a:t>누적값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변동 절댓값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905469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5732205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57595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9902685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2509910"/>
                  </a:ext>
                </a:extLst>
              </a:tr>
              <a:tr h="256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0349458"/>
                  </a:ext>
                </a:extLst>
              </a:tr>
            </a:tbl>
          </a:graphicData>
        </a:graphic>
      </p:graphicFrame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E966FAAD-25AA-6324-E8A1-043B26DEAC03}"/>
              </a:ext>
            </a:extLst>
          </p:cNvPr>
          <p:cNvSpPr/>
          <p:nvPr/>
        </p:nvSpPr>
        <p:spPr>
          <a:xfrm rot="10800000">
            <a:off x="7722211" y="-5471"/>
            <a:ext cx="1421790" cy="1421790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CC57D99-F75E-9527-DB96-F1D99D17B0EB}"/>
              </a:ext>
            </a:extLst>
          </p:cNvPr>
          <p:cNvSpPr/>
          <p:nvPr/>
        </p:nvSpPr>
        <p:spPr>
          <a:xfrm rot="10800000">
            <a:off x="8012430" y="-638"/>
            <a:ext cx="1131570" cy="113157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6D80845-D3FB-E9D1-1DAE-FE4EA6261BB2}"/>
              </a:ext>
            </a:extLst>
          </p:cNvPr>
          <p:cNvSpPr/>
          <p:nvPr/>
        </p:nvSpPr>
        <p:spPr>
          <a:xfrm rot="7775443">
            <a:off x="2921100" y="2287636"/>
            <a:ext cx="402701" cy="383671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5217F32-7163-2449-B6C6-40BE61837ACF}"/>
              </a:ext>
            </a:extLst>
          </p:cNvPr>
          <p:cNvSpPr/>
          <p:nvPr/>
        </p:nvSpPr>
        <p:spPr>
          <a:xfrm>
            <a:off x="2789596" y="3742712"/>
            <a:ext cx="402701" cy="383671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10C8EDD-70FA-97B3-E577-E96D83CAA939}"/>
              </a:ext>
            </a:extLst>
          </p:cNvPr>
          <p:cNvSpPr/>
          <p:nvPr/>
        </p:nvSpPr>
        <p:spPr>
          <a:xfrm>
            <a:off x="5600416" y="3742712"/>
            <a:ext cx="402701" cy="383671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20B1D1F-F555-E6FD-9462-EE0F5D1DE442}"/>
              </a:ext>
            </a:extLst>
          </p:cNvPr>
          <p:cNvSpPr/>
          <p:nvPr/>
        </p:nvSpPr>
        <p:spPr>
          <a:xfrm>
            <a:off x="4636907" y="33876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0C4FA3-6B67-5100-B639-73E68BABC63E}"/>
              </a:ext>
            </a:extLst>
          </p:cNvPr>
          <p:cNvSpPr/>
          <p:nvPr/>
        </p:nvSpPr>
        <p:spPr>
          <a:xfrm>
            <a:off x="5349419" y="33876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8F97E4-019F-25E1-388F-F6D58D7173C9}"/>
              </a:ext>
            </a:extLst>
          </p:cNvPr>
          <p:cNvSpPr/>
          <p:nvPr/>
        </p:nvSpPr>
        <p:spPr>
          <a:xfrm>
            <a:off x="7523768" y="3379243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6C09100-F16C-705C-AA0C-2A0B0F43DA35}"/>
              </a:ext>
            </a:extLst>
          </p:cNvPr>
          <p:cNvSpPr/>
          <p:nvPr/>
        </p:nvSpPr>
        <p:spPr>
          <a:xfrm>
            <a:off x="4537074" y="3340560"/>
            <a:ext cx="517248" cy="343483"/>
          </a:xfrm>
          <a:prstGeom prst="triangl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E640B768-7659-6FD5-9030-D02290E711D1}"/>
              </a:ext>
            </a:extLst>
          </p:cNvPr>
          <p:cNvSpPr/>
          <p:nvPr/>
        </p:nvSpPr>
        <p:spPr>
          <a:xfrm>
            <a:off x="5242508" y="3339286"/>
            <a:ext cx="517248" cy="343483"/>
          </a:xfrm>
          <a:prstGeom prst="triangl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BD33415C-5DDD-98CD-CB65-7EB6ECC28EC6}"/>
              </a:ext>
            </a:extLst>
          </p:cNvPr>
          <p:cNvSpPr/>
          <p:nvPr/>
        </p:nvSpPr>
        <p:spPr>
          <a:xfrm>
            <a:off x="8213867" y="3338241"/>
            <a:ext cx="517248" cy="343483"/>
          </a:xfrm>
          <a:prstGeom prst="triangl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3331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69136E-6 L -0.33212 0.4722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23457E-6 L -0.04357 0.0540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0441 -0.0027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441 -0.0027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1" grpId="0"/>
      <p:bldP spid="16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9C06E0-DEF8-712E-FD74-DE8AD4914C05}"/>
              </a:ext>
            </a:extLst>
          </p:cNvPr>
          <p:cNvSpPr/>
          <p:nvPr/>
        </p:nvSpPr>
        <p:spPr>
          <a:xfrm>
            <a:off x="334501" y="686155"/>
            <a:ext cx="8474997" cy="1920409"/>
          </a:xfrm>
          <a:prstGeom prst="roundRect">
            <a:avLst/>
          </a:prstGeom>
          <a:solidFill>
            <a:schemeClr val="accent1">
              <a:lumMod val="75000"/>
              <a:alpha val="11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882521-E593-48CB-DD99-B1830E3AEA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42708DF-5F90-C920-8AE9-BBD0A72AA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45869"/>
              </p:ext>
            </p:extLst>
          </p:nvPr>
        </p:nvGraphicFramePr>
        <p:xfrm>
          <a:off x="1127496" y="780496"/>
          <a:ext cx="6908058" cy="172266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939635">
                  <a:extLst>
                    <a:ext uri="{9D8B030D-6E8A-4147-A177-3AD203B41FA5}">
                      <a16:colId xmlns:a16="http://schemas.microsoft.com/office/drawing/2014/main" val="3542205391"/>
                    </a:ext>
                  </a:extLst>
                </a:gridCol>
                <a:gridCol w="1461655">
                  <a:extLst>
                    <a:ext uri="{9D8B030D-6E8A-4147-A177-3AD203B41FA5}">
                      <a16:colId xmlns:a16="http://schemas.microsoft.com/office/drawing/2014/main" val="133694085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604668491"/>
                    </a:ext>
                  </a:extLst>
                </a:gridCol>
                <a:gridCol w="1635661">
                  <a:extLst>
                    <a:ext uri="{9D8B030D-6E8A-4147-A177-3AD203B41FA5}">
                      <a16:colId xmlns:a16="http://schemas.microsoft.com/office/drawing/2014/main" val="3828603697"/>
                    </a:ext>
                  </a:extLst>
                </a:gridCol>
                <a:gridCol w="1531257">
                  <a:extLst>
                    <a:ext uri="{9D8B030D-6E8A-4147-A177-3AD203B41FA5}">
                      <a16:colId xmlns:a16="http://schemas.microsoft.com/office/drawing/2014/main" val="1817161565"/>
                    </a:ext>
                  </a:extLst>
                </a:gridCol>
              </a:tblGrid>
              <a:tr h="287111">
                <a:tc>
                  <a:txBody>
                    <a:bodyPr/>
                    <a:lstStyle/>
                    <a:p>
                      <a:pPr algn="ctr" fontAlgn="ctr"/>
                      <a:endParaRPr lang="en-US" altLang="ko-KR" sz="15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rgbClr val="D8DF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DecisionTree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LGBM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RandomForest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XGBClassifier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70295"/>
                  </a:ext>
                </a:extLst>
              </a:tr>
              <a:tr h="2871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정확도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0.7206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0.7466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0.7422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0.7447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968151"/>
                  </a:ext>
                </a:extLst>
              </a:tr>
              <a:tr h="2871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정밀도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0.7789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0.7742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0.7941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0.7843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149810"/>
                  </a:ext>
                </a:extLst>
              </a:tr>
              <a:tr h="2871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effectLst/>
                        </a:rPr>
                        <a:t>재현율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0.7941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0.8594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0.8128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0.8359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159094"/>
                  </a:ext>
                </a:extLst>
              </a:tr>
              <a:tr h="287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0.7865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0.8146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0.8033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0.8093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892365"/>
                  </a:ext>
                </a:extLst>
              </a:tr>
              <a:tr h="287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AUC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0.6898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0.7786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0.7713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0.7792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050" marR="13050" marT="13050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85777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755B3C-EFA9-2D4A-752E-AB6C68A3CCFD}"/>
              </a:ext>
            </a:extLst>
          </p:cNvPr>
          <p:cNvSpPr/>
          <p:nvPr/>
        </p:nvSpPr>
        <p:spPr>
          <a:xfrm>
            <a:off x="3533775" y="780495"/>
            <a:ext cx="1343025" cy="17226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445AC0-2785-E7E8-4EE3-DC0272DE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13" y="2606565"/>
            <a:ext cx="5734974" cy="2373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586D5-F51F-397E-21A1-E0A5407610DE}"/>
              </a:ext>
            </a:extLst>
          </p:cNvPr>
          <p:cNvSpPr txBox="1"/>
          <p:nvPr/>
        </p:nvSpPr>
        <p:spPr>
          <a:xfrm>
            <a:off x="3149081" y="121088"/>
            <a:ext cx="2557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4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분류 </a:t>
            </a:r>
            <a:r>
              <a:rPr kumimoji="0" lang="ko-KR" altLang="en-US" sz="2400" b="1" i="0" u="none" strike="noStrike" kern="0" cap="none" spc="0" normalizeH="0" baseline="0" dirty="0" err="1">
                <a:solidFill>
                  <a:schemeClr val="tx1"/>
                </a:solidFill>
                <a:latin typeface="맑은 고딕"/>
                <a:ea typeface="맑은 고딕"/>
              </a:rPr>
              <a:t>모델별</a:t>
            </a:r>
            <a:r>
              <a:rPr kumimoji="0" lang="ko-KR" altLang="en-US" sz="24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 평가</a:t>
            </a:r>
          </a:p>
        </p:txBody>
      </p:sp>
    </p:spTree>
    <p:extLst>
      <p:ext uri="{BB962C8B-B14F-4D97-AF65-F5344CB8AC3E}">
        <p14:creationId xmlns:p14="http://schemas.microsoft.com/office/powerpoint/2010/main" val="297016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4FEEB7-A3B8-14E0-C71F-2DB79576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364E-F855-399A-8659-A192FF8C1C30}"/>
              </a:ext>
            </a:extLst>
          </p:cNvPr>
          <p:cNvSpPr txBox="1"/>
          <p:nvPr/>
        </p:nvSpPr>
        <p:spPr>
          <a:xfrm>
            <a:off x="3159594" y="88537"/>
            <a:ext cx="282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유의고객 군집화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69CCD15-7C01-9CBB-C09C-7CAA1A110A85}"/>
              </a:ext>
            </a:extLst>
          </p:cNvPr>
          <p:cNvGrpSpPr/>
          <p:nvPr/>
        </p:nvGrpSpPr>
        <p:grpSpPr>
          <a:xfrm>
            <a:off x="131833" y="811371"/>
            <a:ext cx="4886327" cy="3520757"/>
            <a:chOff x="131833" y="1040198"/>
            <a:chExt cx="4886327" cy="35207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5020C2-4EF5-666F-23BA-21303D847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833" y="1040198"/>
              <a:ext cx="4886327" cy="3093109"/>
            </a:xfrm>
            <a:prstGeom prst="rect">
              <a:avLst/>
            </a:prstGeom>
          </p:spPr>
        </p:pic>
        <p:sp>
          <p:nvSpPr>
            <p:cNvPr id="22" name="Google Shape;101;p16">
              <a:extLst>
                <a:ext uri="{FF2B5EF4-FFF2-40B4-BE49-F238E27FC236}">
                  <a16:creationId xmlns:a16="http://schemas.microsoft.com/office/drawing/2014/main" id="{BE03D431-AEB9-57BD-571D-1A76BCAF2749}"/>
                </a:ext>
              </a:extLst>
            </p:cNvPr>
            <p:cNvSpPr txBox="1"/>
            <p:nvPr/>
          </p:nvSpPr>
          <p:spPr>
            <a:xfrm>
              <a:off x="1389683" y="4288840"/>
              <a:ext cx="2370624" cy="27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1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유의 고객 감소 예측 </a:t>
              </a:r>
              <a:r>
                <a:rPr kumimoji="0" lang="en-US" altLang="ko-KR" sz="11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6,611</a:t>
              </a:r>
              <a:r>
                <a:rPr kumimoji="0" lang="ko-KR" altLang="en-US" sz="11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명</a:t>
              </a:r>
              <a:endParaRPr lang="en-US" altLang="ko-KR" sz="1100" b="1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1" i="0" u="none" strike="noStrike" kern="0" cap="none" spc="0" normalizeH="0" baseline="0" dirty="0">
                  <a:solidFill>
                    <a:srgbClr val="0070C0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K-Means </a:t>
              </a:r>
              <a:r>
                <a:rPr kumimoji="0" lang="ko-KR" altLang="en-US" sz="1100" b="1" i="0" u="none" strike="noStrike" kern="0" cap="none" spc="0" normalizeH="0" baseline="0" dirty="0">
                  <a:solidFill>
                    <a:srgbClr val="0070C0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군집화</a:t>
              </a:r>
              <a:r>
                <a:rPr kumimoji="0" lang="ko-KR" altLang="en-US" sz="11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 도입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03A810-41E6-C871-BCF3-8A77906ED7B4}"/>
              </a:ext>
            </a:extLst>
          </p:cNvPr>
          <p:cNvGrpSpPr/>
          <p:nvPr/>
        </p:nvGrpSpPr>
        <p:grpSpPr>
          <a:xfrm>
            <a:off x="5433135" y="1040199"/>
            <a:ext cx="3052502" cy="2409920"/>
            <a:chOff x="5604733" y="1040199"/>
            <a:chExt cx="2709305" cy="24099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DA2FEC7-45A6-FF31-FF3C-2A37B9B44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173" b="1440"/>
            <a:stretch/>
          </p:blipFill>
          <p:spPr>
            <a:xfrm rot="5400000">
              <a:off x="5927114" y="717818"/>
              <a:ext cx="2064544" cy="2709305"/>
            </a:xfrm>
            <a:prstGeom prst="rect">
              <a:avLst/>
            </a:prstGeom>
          </p:spPr>
        </p:pic>
        <p:sp>
          <p:nvSpPr>
            <p:cNvPr id="23" name="Google Shape;101;p16">
              <a:extLst>
                <a:ext uri="{FF2B5EF4-FFF2-40B4-BE49-F238E27FC236}">
                  <a16:creationId xmlns:a16="http://schemas.microsoft.com/office/drawing/2014/main" id="{14C183C0-C612-0109-551B-9ABF6714888F}"/>
                </a:ext>
              </a:extLst>
            </p:cNvPr>
            <p:cNvSpPr txBox="1"/>
            <p:nvPr/>
          </p:nvSpPr>
          <p:spPr>
            <a:xfrm>
              <a:off x="5774074" y="3178004"/>
              <a:ext cx="2370624" cy="27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1100" b="1" dirty="0">
                  <a:solidFill>
                    <a:srgbClr val="43434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Feature Importance Top 6</a:t>
              </a:r>
              <a:endParaRPr kumimoji="0" lang="ko-KR" altLang="en-US" sz="1100" b="1" i="0" u="none" strike="noStrike" kern="0" cap="none" spc="0" normalizeH="0" baseline="0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C12F5A-AFCA-3AF7-CF09-2DD2B610B70F}"/>
              </a:ext>
            </a:extLst>
          </p:cNvPr>
          <p:cNvSpPr/>
          <p:nvPr/>
        </p:nvSpPr>
        <p:spPr>
          <a:xfrm>
            <a:off x="1367776" y="802362"/>
            <a:ext cx="1208088" cy="307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619CBE-26BD-795C-E982-64FAA7F3FEB2}"/>
              </a:ext>
            </a:extLst>
          </p:cNvPr>
          <p:cNvGrpSpPr/>
          <p:nvPr/>
        </p:nvGrpSpPr>
        <p:grpSpPr>
          <a:xfrm>
            <a:off x="4221771" y="3558498"/>
            <a:ext cx="4704619" cy="1053697"/>
            <a:chOff x="4168503" y="3751242"/>
            <a:chExt cx="4704619" cy="105369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CBAFD9-6246-4C75-3CB9-27607888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8503" y="4084907"/>
              <a:ext cx="4704619" cy="720032"/>
            </a:xfrm>
            <a:prstGeom prst="rect">
              <a:avLst/>
            </a:prstGeom>
          </p:spPr>
        </p:pic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F9E446EB-9EC9-B791-5C57-982ED701CDBB}"/>
                </a:ext>
              </a:extLst>
            </p:cNvPr>
            <p:cNvSpPr/>
            <p:nvPr/>
          </p:nvSpPr>
          <p:spPr>
            <a:xfrm>
              <a:off x="6236921" y="3751242"/>
              <a:ext cx="426688" cy="385376"/>
            </a:xfrm>
            <a:prstGeom prst="mathPlu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C3746DF-29FA-9DFC-26DC-FE20CE1F0B5C}"/>
              </a:ext>
            </a:extLst>
          </p:cNvPr>
          <p:cNvSpPr/>
          <p:nvPr/>
        </p:nvSpPr>
        <p:spPr>
          <a:xfrm rot="10800000">
            <a:off x="7507730" y="-13157"/>
            <a:ext cx="1649509" cy="1731986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40B73F6-9D62-4017-5FB0-6B1E0885BC5A}"/>
              </a:ext>
            </a:extLst>
          </p:cNvPr>
          <p:cNvSpPr/>
          <p:nvPr/>
        </p:nvSpPr>
        <p:spPr>
          <a:xfrm rot="10800000">
            <a:off x="7853083" y="0"/>
            <a:ext cx="1290917" cy="1355464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0B7060A-E5B2-0327-0F0D-051DE7A57662}"/>
              </a:ext>
            </a:extLst>
          </p:cNvPr>
          <p:cNvSpPr/>
          <p:nvPr/>
        </p:nvSpPr>
        <p:spPr>
          <a:xfrm>
            <a:off x="-9516" y="3420478"/>
            <a:ext cx="1649509" cy="1731986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ABFB7B8-1F0B-BC9D-A6F1-90143A41A63A}"/>
              </a:ext>
            </a:extLst>
          </p:cNvPr>
          <p:cNvSpPr/>
          <p:nvPr/>
        </p:nvSpPr>
        <p:spPr>
          <a:xfrm>
            <a:off x="-4745" y="3788036"/>
            <a:ext cx="1290917" cy="1355464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0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인프라, 실내, 창고이(가) 표시된 사진&#10;&#10;자동 생성된 설명">
            <a:extLst>
              <a:ext uri="{FF2B5EF4-FFF2-40B4-BE49-F238E27FC236}">
                <a16:creationId xmlns:a16="http://schemas.microsoft.com/office/drawing/2014/main" id="{770CC44B-6EF2-2A92-CE89-E6DCA4B25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61" b="28830"/>
          <a:stretch/>
        </p:blipFill>
        <p:spPr>
          <a:xfrm>
            <a:off x="0" y="281451"/>
            <a:ext cx="9144000" cy="21252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ABD59-68B2-D37A-DDD7-207E811F060C}"/>
              </a:ext>
            </a:extLst>
          </p:cNvPr>
          <p:cNvSpPr/>
          <p:nvPr/>
        </p:nvSpPr>
        <p:spPr>
          <a:xfrm>
            <a:off x="0" y="281450"/>
            <a:ext cx="9144000" cy="2124400"/>
          </a:xfrm>
          <a:prstGeom prst="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1538;p44">
            <a:extLst>
              <a:ext uri="{FF2B5EF4-FFF2-40B4-BE49-F238E27FC236}">
                <a16:creationId xmlns:a16="http://schemas.microsoft.com/office/drawing/2014/main" id="{A9A76C20-0C1B-AD71-E297-9B32A137B743}"/>
              </a:ext>
            </a:extLst>
          </p:cNvPr>
          <p:cNvSpPr/>
          <p:nvPr/>
        </p:nvSpPr>
        <p:spPr>
          <a:xfrm>
            <a:off x="964628" y="3155060"/>
            <a:ext cx="710818" cy="710818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2,843</a:t>
            </a:r>
            <a:r>
              <a:rPr lang="ko-KR" altLang="en-US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명</a:t>
            </a:r>
            <a:endParaRPr sz="17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1541;p44">
            <a:extLst>
              <a:ext uri="{FF2B5EF4-FFF2-40B4-BE49-F238E27FC236}">
                <a16:creationId xmlns:a16="http://schemas.microsoft.com/office/drawing/2014/main" id="{49FDA1E7-9D62-7294-3B1C-BAE95B603D3B}"/>
              </a:ext>
            </a:extLst>
          </p:cNvPr>
          <p:cNvSpPr/>
          <p:nvPr/>
        </p:nvSpPr>
        <p:spPr>
          <a:xfrm>
            <a:off x="818978" y="3348073"/>
            <a:ext cx="710818" cy="710818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1,540</a:t>
            </a:r>
            <a:r>
              <a:rPr lang="ko-KR" altLang="en-US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명</a:t>
            </a:r>
            <a:endParaRPr sz="17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542;p44">
            <a:extLst>
              <a:ext uri="{FF2B5EF4-FFF2-40B4-BE49-F238E27FC236}">
                <a16:creationId xmlns:a16="http://schemas.microsoft.com/office/drawing/2014/main" id="{EF024702-A084-43F2-EAB5-F078FF57DC54}"/>
              </a:ext>
            </a:extLst>
          </p:cNvPr>
          <p:cNvSpPr/>
          <p:nvPr/>
        </p:nvSpPr>
        <p:spPr>
          <a:xfrm>
            <a:off x="954649" y="3495355"/>
            <a:ext cx="710818" cy="710818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2,228</a:t>
            </a:r>
            <a:r>
              <a:rPr lang="ko-KR" altLang="en-US"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명</a:t>
            </a:r>
            <a:endParaRPr sz="17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6B792D-B7DD-DB57-AFF1-CE8236A5F6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B6987F-E5E2-C51D-7233-386DEEE28EE9}"/>
              </a:ext>
            </a:extLst>
          </p:cNvPr>
          <p:cNvSpPr/>
          <p:nvPr/>
        </p:nvSpPr>
        <p:spPr>
          <a:xfrm>
            <a:off x="178913" y="4403879"/>
            <a:ext cx="202138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유의고객 예측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(1~7</a:t>
            </a:r>
            <a:r>
              <a:rPr lang="ko-KR" altLang="en-US" sz="800" b="1" dirty="0">
                <a:solidFill>
                  <a:schemeClr val="tx1"/>
                </a:solidFill>
              </a:rPr>
              <a:t>분기 분석으로 </a:t>
            </a:r>
            <a:r>
              <a:rPr lang="en-US" altLang="ko-KR" sz="800" b="1" dirty="0">
                <a:solidFill>
                  <a:schemeClr val="tx1"/>
                </a:solidFill>
              </a:rPr>
              <a:t>8</a:t>
            </a:r>
            <a:r>
              <a:rPr lang="ko-KR" altLang="en-US" sz="800" b="1" dirty="0">
                <a:solidFill>
                  <a:schemeClr val="tx1"/>
                </a:solidFill>
              </a:rPr>
              <a:t>분기 예측</a:t>
            </a:r>
            <a:r>
              <a:rPr lang="en-US" altLang="ko-KR" sz="800" b="1" dirty="0">
                <a:solidFill>
                  <a:schemeClr val="tx1"/>
                </a:solidFill>
              </a:rPr>
              <a:t>)</a:t>
            </a:r>
            <a:endParaRPr lang="en-US" altLang="ko-KR" sz="1050" b="1" dirty="0">
              <a:solidFill>
                <a:schemeClr val="tx1"/>
              </a:solidFill>
            </a:endParaRPr>
          </a:p>
        </p:txBody>
      </p:sp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583BAAF1-05E2-23C3-9309-47A0D1183047}"/>
              </a:ext>
            </a:extLst>
          </p:cNvPr>
          <p:cNvSpPr/>
          <p:nvPr/>
        </p:nvSpPr>
        <p:spPr>
          <a:xfrm rot="1867044">
            <a:off x="3572739" y="346895"/>
            <a:ext cx="2033613" cy="2026775"/>
          </a:xfrm>
          <a:prstGeom prst="donut">
            <a:avLst>
              <a:gd name="adj" fmla="val 19389"/>
            </a:avLst>
          </a:prstGeom>
          <a:solidFill>
            <a:srgbClr val="33AAFB">
              <a:alpha val="6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B4F17-211F-3F59-260F-A62FDBC2D472}"/>
              </a:ext>
            </a:extLst>
          </p:cNvPr>
          <p:cNvSpPr txBox="1"/>
          <p:nvPr/>
        </p:nvSpPr>
        <p:spPr>
          <a:xfrm>
            <a:off x="3339130" y="999208"/>
            <a:ext cx="246574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2800" b="1" i="0" u="none" strike="noStrike" kern="0" cap="none" spc="0" normalizeH="0" baseline="0" dirty="0" err="1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맑은 고딕"/>
                <a:ea typeface="맑은 고딕"/>
              </a:rPr>
              <a:t>군집별</a:t>
            </a:r>
            <a:r>
              <a:rPr kumimoji="0" lang="ko-KR" altLang="en-US" sz="2800" b="1" i="0" u="none" strike="noStrike" kern="0" cap="none" spc="0" normalizeH="0" baseline="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맑은 고딕"/>
                <a:ea typeface="맑은 고딕"/>
              </a:rPr>
              <a:t> 유형화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902719-0196-4780-8EB9-2925D86E8703}"/>
              </a:ext>
            </a:extLst>
          </p:cNvPr>
          <p:cNvGrpSpPr/>
          <p:nvPr/>
        </p:nvGrpSpPr>
        <p:grpSpPr>
          <a:xfrm>
            <a:off x="2099378" y="2501083"/>
            <a:ext cx="6605399" cy="2304273"/>
            <a:chOff x="2099378" y="2501083"/>
            <a:chExt cx="6605399" cy="230427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17406E2-E78C-8BC6-7D3F-FFD624CCAE04}"/>
                </a:ext>
              </a:extLst>
            </p:cNvPr>
            <p:cNvGrpSpPr/>
            <p:nvPr/>
          </p:nvGrpSpPr>
          <p:grpSpPr>
            <a:xfrm>
              <a:off x="2099378" y="2651760"/>
              <a:ext cx="6605399" cy="2153596"/>
              <a:chOff x="2099378" y="2651760"/>
              <a:chExt cx="6605399" cy="215359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01B9F1F-C86F-40C2-1251-AF2ABAAB5798}"/>
                  </a:ext>
                </a:extLst>
              </p:cNvPr>
              <p:cNvSpPr/>
              <p:nvPr/>
            </p:nvSpPr>
            <p:spPr>
              <a:xfrm>
                <a:off x="2099378" y="2691466"/>
                <a:ext cx="2119257" cy="2113890"/>
              </a:xfrm>
              <a:prstGeom prst="roundRect">
                <a:avLst/>
              </a:prstGeom>
              <a:noFill/>
              <a:ln>
                <a:solidFill>
                  <a:srgbClr val="118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ACA21F52-D10C-4C99-B627-7E29C6A452E1}"/>
                  </a:ext>
                </a:extLst>
              </p:cNvPr>
              <p:cNvSpPr/>
              <p:nvPr/>
            </p:nvSpPr>
            <p:spPr>
              <a:xfrm>
                <a:off x="4354306" y="2672595"/>
                <a:ext cx="2119257" cy="2113890"/>
              </a:xfrm>
              <a:prstGeom prst="roundRect">
                <a:avLst/>
              </a:prstGeom>
              <a:noFill/>
              <a:ln>
                <a:solidFill>
                  <a:srgbClr val="05E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0EA969CC-0FC7-75D4-6B74-8E5EE0BC845A}"/>
                  </a:ext>
                </a:extLst>
              </p:cNvPr>
              <p:cNvSpPr/>
              <p:nvPr/>
            </p:nvSpPr>
            <p:spPr>
              <a:xfrm>
                <a:off x="6585520" y="2651760"/>
                <a:ext cx="2119257" cy="2113890"/>
              </a:xfrm>
              <a:prstGeom prst="roundRect">
                <a:avLst/>
              </a:prstGeom>
              <a:noFill/>
              <a:ln>
                <a:solidFill>
                  <a:srgbClr val="61B2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963FF22-7BBB-5ECA-DD7B-ED1C66D1675E}"/>
                  </a:ext>
                </a:extLst>
              </p:cNvPr>
              <p:cNvSpPr/>
              <p:nvPr/>
            </p:nvSpPr>
            <p:spPr>
              <a:xfrm>
                <a:off x="2193203" y="3557203"/>
                <a:ext cx="1844722" cy="1011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상품 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명품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의류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가전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선매품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전문품과 같은 고가상품의 구매력이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높은 군집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3CBE151-B643-0278-6406-331946BF4122}"/>
                  </a:ext>
                </a:extLst>
              </p:cNvPr>
              <p:cNvSpPr/>
              <p:nvPr/>
            </p:nvSpPr>
            <p:spPr>
              <a:xfrm>
                <a:off x="4379395" y="3557203"/>
                <a:ext cx="2068636" cy="1011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상품 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가공식품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의류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비율 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1:1)</a:t>
                </a:r>
              </a:p>
              <a:p>
                <a:pPr algn="ctr"/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특히 가공식품의 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인당 소비 평균 금액이 높은 군집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FC0AFB4-0796-C993-3020-554ACF3F14A4}"/>
                  </a:ext>
                </a:extLst>
              </p:cNvPr>
              <p:cNvSpPr/>
              <p:nvPr/>
            </p:nvSpPr>
            <p:spPr>
              <a:xfrm>
                <a:off x="6722566" y="3557203"/>
                <a:ext cx="1844722" cy="1011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상품 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스포츠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레저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편의품의 구매력이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낮은 군집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134BE46-E5BC-FBF2-310A-399F91EEA0E6}"/>
                </a:ext>
              </a:extLst>
            </p:cNvPr>
            <p:cNvSpPr/>
            <p:nvPr/>
          </p:nvSpPr>
          <p:spPr>
            <a:xfrm>
              <a:off x="2579260" y="2540789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0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EB67D5-9C59-1E82-6A54-1F460A38D17E}"/>
                </a:ext>
              </a:extLst>
            </p:cNvPr>
            <p:cNvSpPr/>
            <p:nvPr/>
          </p:nvSpPr>
          <p:spPr>
            <a:xfrm>
              <a:off x="4834188" y="2521918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634568-8A5C-DCC2-681E-E78D5FDE41C5}"/>
                </a:ext>
              </a:extLst>
            </p:cNvPr>
            <p:cNvSpPr/>
            <p:nvPr/>
          </p:nvSpPr>
          <p:spPr>
            <a:xfrm>
              <a:off x="7065402" y="2501083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2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90659CA-A1F7-68DB-B4CF-47E1B57D94C4}"/>
              </a:ext>
            </a:extLst>
          </p:cNvPr>
          <p:cNvSpPr txBox="1"/>
          <p:nvPr/>
        </p:nvSpPr>
        <p:spPr>
          <a:xfrm>
            <a:off x="2516682" y="4610907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00B050"/>
                </a:solidFill>
              </a:rPr>
              <a:t>총액 </a:t>
            </a:r>
            <a:r>
              <a:rPr lang="en-US" altLang="ko-KR" sz="800" b="1" dirty="0">
                <a:solidFill>
                  <a:srgbClr val="00B050"/>
                </a:solidFill>
              </a:rPr>
              <a:t>: 93,753,876,927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EE119E-99F3-3051-8FFD-C9EBC0E9C1AD}"/>
              </a:ext>
            </a:extLst>
          </p:cNvPr>
          <p:cNvSpPr txBox="1"/>
          <p:nvPr/>
        </p:nvSpPr>
        <p:spPr>
          <a:xfrm>
            <a:off x="4821277" y="4589887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00B050"/>
                </a:solidFill>
              </a:rPr>
              <a:t>총액 </a:t>
            </a:r>
            <a:r>
              <a:rPr lang="en-US" altLang="ko-KR" sz="800" b="1" dirty="0">
                <a:solidFill>
                  <a:srgbClr val="00B050"/>
                </a:solidFill>
              </a:rPr>
              <a:t>: 43,689,234,749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DADF59-E798-924D-85B9-1787D37B016E}"/>
              </a:ext>
            </a:extLst>
          </p:cNvPr>
          <p:cNvSpPr txBox="1"/>
          <p:nvPr/>
        </p:nvSpPr>
        <p:spPr>
          <a:xfrm>
            <a:off x="7049047" y="4568867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00B050"/>
                </a:solidFill>
              </a:rPr>
              <a:t>총액 </a:t>
            </a:r>
            <a:r>
              <a:rPr lang="en-US" altLang="ko-KR" sz="800" b="1" dirty="0">
                <a:solidFill>
                  <a:srgbClr val="00B050"/>
                </a:solidFill>
              </a:rPr>
              <a:t>: 67,760,770,740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EB20D-D778-F678-8437-6D6921C552A1}"/>
              </a:ext>
            </a:extLst>
          </p:cNvPr>
          <p:cNvSpPr txBox="1"/>
          <p:nvPr/>
        </p:nvSpPr>
        <p:spPr>
          <a:xfrm>
            <a:off x="4860238" y="4761181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err="1">
                <a:solidFill>
                  <a:srgbClr val="00B050"/>
                </a:solidFill>
              </a:rPr>
              <a:t>평균액</a:t>
            </a:r>
            <a:r>
              <a:rPr lang="ko-KR" altLang="en-US" sz="800" b="1" dirty="0">
                <a:solidFill>
                  <a:srgbClr val="00B050"/>
                </a:solidFill>
              </a:rPr>
              <a:t> </a:t>
            </a:r>
            <a:r>
              <a:rPr lang="en-US" altLang="ko-KR" sz="800" b="1" dirty="0">
                <a:solidFill>
                  <a:srgbClr val="00B050"/>
                </a:solidFill>
              </a:rPr>
              <a:t>: 28,369,632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B2E37F-1858-8BA8-74EB-A2C9A01ACD99}"/>
              </a:ext>
            </a:extLst>
          </p:cNvPr>
          <p:cNvSpPr txBox="1"/>
          <p:nvPr/>
        </p:nvSpPr>
        <p:spPr>
          <a:xfrm>
            <a:off x="7087576" y="4738388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err="1">
                <a:solidFill>
                  <a:srgbClr val="00B050"/>
                </a:solidFill>
              </a:rPr>
              <a:t>평균액</a:t>
            </a:r>
            <a:r>
              <a:rPr lang="ko-KR" altLang="en-US" sz="800" b="1" dirty="0">
                <a:solidFill>
                  <a:srgbClr val="00B050"/>
                </a:solidFill>
              </a:rPr>
              <a:t> </a:t>
            </a:r>
            <a:r>
              <a:rPr lang="en-US" altLang="ko-KR" sz="800" b="1" dirty="0">
                <a:solidFill>
                  <a:srgbClr val="00B050"/>
                </a:solidFill>
              </a:rPr>
              <a:t>: 30,413,272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09954C-873D-6D44-2A52-F9B6A63003E8}"/>
              </a:ext>
            </a:extLst>
          </p:cNvPr>
          <p:cNvSpPr txBox="1"/>
          <p:nvPr/>
        </p:nvSpPr>
        <p:spPr>
          <a:xfrm>
            <a:off x="2564317" y="4782204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err="1">
                <a:solidFill>
                  <a:srgbClr val="00B050"/>
                </a:solidFill>
              </a:rPr>
              <a:t>평균액</a:t>
            </a:r>
            <a:r>
              <a:rPr lang="ko-KR" altLang="en-US" sz="800" b="1" dirty="0">
                <a:solidFill>
                  <a:srgbClr val="00B050"/>
                </a:solidFill>
              </a:rPr>
              <a:t> </a:t>
            </a:r>
            <a:r>
              <a:rPr lang="en-US" altLang="ko-KR" sz="800" b="1" dirty="0">
                <a:solidFill>
                  <a:srgbClr val="00B050"/>
                </a:solidFill>
              </a:rPr>
              <a:t>: 32,977,093</a:t>
            </a:r>
            <a:endParaRPr lang="ko-KR" altLang="en-US" sz="800" b="1" dirty="0">
              <a:solidFill>
                <a:srgbClr val="00B050"/>
              </a:solidFill>
            </a:endParaRPr>
          </a:p>
        </p:txBody>
      </p:sp>
      <p:sp>
        <p:nvSpPr>
          <p:cNvPr id="4" name="Google Shape;1539;p44">
            <a:extLst>
              <a:ext uri="{FF2B5EF4-FFF2-40B4-BE49-F238E27FC236}">
                <a16:creationId xmlns:a16="http://schemas.microsoft.com/office/drawing/2014/main" id="{02D7D28C-E2A7-03BF-CBE8-C546952095B2}"/>
              </a:ext>
            </a:extLst>
          </p:cNvPr>
          <p:cNvSpPr/>
          <p:nvPr/>
        </p:nvSpPr>
        <p:spPr>
          <a:xfrm>
            <a:off x="426165" y="2747027"/>
            <a:ext cx="1526884" cy="152688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6,611</a:t>
            </a:r>
            <a:r>
              <a:rPr lang="ko-KR" altLang="en-US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명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4D80BDB-613F-28B7-3845-38A8B507B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5825527" y="2086400"/>
            <a:ext cx="995232" cy="6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20174 -0.059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7" y="-29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7284E-6 L 0.46354 -0.0959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48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5679E-6 L 0.69271 -0.1287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35" y="-6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실내, 빛이(가) 표시된 사진&#10;&#10;자동 생성된 설명">
            <a:extLst>
              <a:ext uri="{FF2B5EF4-FFF2-40B4-BE49-F238E27FC236}">
                <a16:creationId xmlns:a16="http://schemas.microsoft.com/office/drawing/2014/main" id="{3BA41D71-43D4-9F90-0026-F048D72E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48C9E-ADB0-65EE-014A-6FE71891E147}"/>
              </a:ext>
            </a:extLst>
          </p:cNvPr>
          <p:cNvSpPr/>
          <p:nvPr/>
        </p:nvSpPr>
        <p:spPr>
          <a:xfrm>
            <a:off x="1777998" y="0"/>
            <a:ext cx="7366001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2437B-F900-8BE7-9FAE-B89F1B240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46871734-F583-50E8-1304-8846888D9BEC}"/>
              </a:ext>
            </a:extLst>
          </p:cNvPr>
          <p:cNvSpPr/>
          <p:nvPr/>
        </p:nvSpPr>
        <p:spPr>
          <a:xfrm>
            <a:off x="-4555" y="1458744"/>
            <a:ext cx="2425026" cy="2217462"/>
          </a:xfrm>
          <a:prstGeom prst="flowChartDelay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01;p16">
            <a:extLst>
              <a:ext uri="{FF2B5EF4-FFF2-40B4-BE49-F238E27FC236}">
                <a16:creationId xmlns:a16="http://schemas.microsoft.com/office/drawing/2014/main" id="{718D6378-FD86-A159-83F1-A80C5DD1F2AD}"/>
              </a:ext>
            </a:extLst>
          </p:cNvPr>
          <p:cNvSpPr txBox="1"/>
          <p:nvPr/>
        </p:nvSpPr>
        <p:spPr>
          <a:xfrm>
            <a:off x="2632486" y="3131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01.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</a:p>
        </p:txBody>
      </p:sp>
      <p:sp>
        <p:nvSpPr>
          <p:cNvPr id="8" name="Google Shape;101;p16">
            <a:extLst>
              <a:ext uri="{FF2B5EF4-FFF2-40B4-BE49-F238E27FC236}">
                <a16:creationId xmlns:a16="http://schemas.microsoft.com/office/drawing/2014/main" id="{402E3E45-90B1-7DC6-1B89-62E2ADBC16FB}"/>
              </a:ext>
            </a:extLst>
          </p:cNvPr>
          <p:cNvSpPr txBox="1"/>
          <p:nvPr/>
        </p:nvSpPr>
        <p:spPr>
          <a:xfrm>
            <a:off x="2632486" y="1436017"/>
            <a:ext cx="3213104" cy="3215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02.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과제 정의</a:t>
            </a: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594F6B1D-2B71-B296-9DA5-33E6691B0454}"/>
              </a:ext>
            </a:extLst>
          </p:cNvPr>
          <p:cNvSpPr txBox="1"/>
          <p:nvPr/>
        </p:nvSpPr>
        <p:spPr>
          <a:xfrm>
            <a:off x="2632486" y="273926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03.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머신러닝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적용</a:t>
            </a: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2A4FB9FB-1F05-5D3F-6E62-7558A0FA22D6}"/>
              </a:ext>
            </a:extLst>
          </p:cNvPr>
          <p:cNvSpPr txBox="1"/>
          <p:nvPr/>
        </p:nvSpPr>
        <p:spPr>
          <a:xfrm>
            <a:off x="2632486" y="3996564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04.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마케팅 제언</a:t>
            </a: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22020A67-DFBA-361E-B9AD-2532D1A05CE9}"/>
              </a:ext>
            </a:extLst>
          </p:cNvPr>
          <p:cNvSpPr txBox="1"/>
          <p:nvPr/>
        </p:nvSpPr>
        <p:spPr>
          <a:xfrm>
            <a:off x="4486686" y="7789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외부 요인 분석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101;p16">
            <a:extLst>
              <a:ext uri="{FF2B5EF4-FFF2-40B4-BE49-F238E27FC236}">
                <a16:creationId xmlns:a16="http://schemas.microsoft.com/office/drawing/2014/main" id="{89A3B052-F648-0867-9046-1856E00B607D}"/>
              </a:ext>
            </a:extLst>
          </p:cNvPr>
          <p:cNvSpPr txBox="1"/>
          <p:nvPr/>
        </p:nvSpPr>
        <p:spPr>
          <a:xfrm>
            <a:off x="4486686" y="2036214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정의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 소개</a:t>
            </a:r>
            <a:endParaRPr lang="en-US" altLang="ko-KR" b="1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데이터셋 분리 및 변수 설정</a:t>
            </a:r>
          </a:p>
        </p:txBody>
      </p:sp>
      <p:sp>
        <p:nvSpPr>
          <p:cNvPr id="13" name="Google Shape;101;p16">
            <a:extLst>
              <a:ext uri="{FF2B5EF4-FFF2-40B4-BE49-F238E27FC236}">
                <a16:creationId xmlns:a16="http://schemas.microsoft.com/office/drawing/2014/main" id="{A4AC1DDA-DDE5-4C6B-3D19-9FA04A7BDEAB}"/>
              </a:ext>
            </a:extLst>
          </p:cNvPr>
          <p:cNvSpPr txBox="1"/>
          <p:nvPr/>
        </p:nvSpPr>
        <p:spPr>
          <a:xfrm>
            <a:off x="4486686" y="3293739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분류 모델 소개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군집화 소개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101;p16">
            <a:extLst>
              <a:ext uri="{FF2B5EF4-FFF2-40B4-BE49-F238E27FC236}">
                <a16:creationId xmlns:a16="http://schemas.microsoft.com/office/drawing/2014/main" id="{4D60F1D1-1552-2403-65F3-BDA7906BF65A}"/>
              </a:ext>
            </a:extLst>
          </p:cNvPr>
          <p:cNvSpPr txBox="1"/>
          <p:nvPr/>
        </p:nvSpPr>
        <p:spPr>
          <a:xfrm>
            <a:off x="4486686" y="4551040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</a:t>
            </a:r>
            <a:r>
              <a:rPr kumimoji="0" lang="ko-KR" altLang="en-US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군집별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마케팅 제언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개인화 상품 추천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E20DE6-391C-9481-CF93-E339383A3DA4}"/>
              </a:ext>
            </a:extLst>
          </p:cNvPr>
          <p:cNvSpPr/>
          <p:nvPr/>
        </p:nvSpPr>
        <p:spPr>
          <a:xfrm>
            <a:off x="396429" y="1755946"/>
            <a:ext cx="1623058" cy="16230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EAD070-629A-8B36-EEC5-0A4ED65B9994}"/>
              </a:ext>
            </a:extLst>
          </p:cNvPr>
          <p:cNvCxnSpPr/>
          <p:nvPr/>
        </p:nvCxnSpPr>
        <p:spPr>
          <a:xfrm>
            <a:off x="2734090" y="120222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824560-564A-8167-2083-2A4BD5A565EC}"/>
              </a:ext>
            </a:extLst>
          </p:cNvPr>
          <p:cNvCxnSpPr/>
          <p:nvPr/>
        </p:nvCxnSpPr>
        <p:spPr>
          <a:xfrm>
            <a:off x="2734090" y="25674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0D0DE6C-B80E-47D8-5CD7-7F0A7FFF7A12}"/>
              </a:ext>
            </a:extLst>
          </p:cNvPr>
          <p:cNvCxnSpPr/>
          <p:nvPr/>
        </p:nvCxnSpPr>
        <p:spPr>
          <a:xfrm>
            <a:off x="2734090" y="38247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189149F0-021D-BC48-C931-2D2E2A21C0BD}"/>
              </a:ext>
            </a:extLst>
          </p:cNvPr>
          <p:cNvSpPr txBox="1"/>
          <p:nvPr/>
        </p:nvSpPr>
        <p:spPr>
          <a:xfrm>
            <a:off x="678667" y="2423475"/>
            <a:ext cx="1058582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3200" b="1" i="0" u="none" strike="noStrike" kern="0" cap="none" spc="0" normalizeH="0" baseline="0" dirty="0">
                <a:solidFill>
                  <a:schemeClr val="accent5">
                    <a:lumMod val="75000"/>
                  </a:schemeClr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71096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2716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2716E-6 L -3.88889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284E-6 L -3.88889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5679E-6 L 5.55556E-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23457E-7 L -1.66667E-6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32099E-6 L 5.55556E-7 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7531E-6 L -5.55556E-7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5.55556E-7 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5.55556E-7 0.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1.94444E-6 0.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4FEEB7-A3B8-14E0-C71F-2DB79576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C3A96-5D8A-9E8E-B4CB-DD83D28B6844}"/>
              </a:ext>
            </a:extLst>
          </p:cNvPr>
          <p:cNvSpPr txBox="1"/>
          <p:nvPr/>
        </p:nvSpPr>
        <p:spPr>
          <a:xfrm>
            <a:off x="0" y="3260"/>
            <a:ext cx="3668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4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군집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0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맑은 고딕"/>
                <a:ea typeface="맑은 고딕"/>
              </a:rPr>
              <a:t>유형 마케팅 제언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B8A595-A290-CF18-EE3E-3A791440A829}"/>
              </a:ext>
            </a:extLst>
          </p:cNvPr>
          <p:cNvGrpSpPr/>
          <p:nvPr/>
        </p:nvGrpSpPr>
        <p:grpSpPr>
          <a:xfrm>
            <a:off x="75807" y="1609320"/>
            <a:ext cx="2119257" cy="2468460"/>
            <a:chOff x="75807" y="1609320"/>
            <a:chExt cx="2119257" cy="246846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62B5ECB-CE2C-D36B-654B-891A0A5E5962}"/>
                </a:ext>
              </a:extLst>
            </p:cNvPr>
            <p:cNvSpPr/>
            <p:nvPr/>
          </p:nvSpPr>
          <p:spPr>
            <a:xfrm>
              <a:off x="75807" y="1759997"/>
              <a:ext cx="2119257" cy="2113890"/>
            </a:xfrm>
            <a:prstGeom prst="roundRect">
              <a:avLst/>
            </a:prstGeom>
            <a:noFill/>
            <a:ln>
              <a:solidFill>
                <a:srgbClr val="118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374229-C5DA-F0FA-737B-91A3C4E6F773}"/>
                </a:ext>
              </a:extLst>
            </p:cNvPr>
            <p:cNvSpPr/>
            <p:nvPr/>
          </p:nvSpPr>
          <p:spPr>
            <a:xfrm>
              <a:off x="169632" y="2625734"/>
              <a:ext cx="1844722" cy="1011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상품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명품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의류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가전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전체적으로 구매력이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높은 군집</a:t>
              </a:r>
              <a:endParaRPr lang="en-US" altLang="ko-K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5330F32-D6B6-D878-A591-B6B57AC2DB9A}"/>
                </a:ext>
              </a:extLst>
            </p:cNvPr>
            <p:cNvSpPr/>
            <p:nvPr/>
          </p:nvSpPr>
          <p:spPr>
            <a:xfrm>
              <a:off x="555689" y="1609320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0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  <p:sp>
          <p:nvSpPr>
            <p:cNvPr id="14" name="Google Shape;1538;p44">
              <a:extLst>
                <a:ext uri="{FF2B5EF4-FFF2-40B4-BE49-F238E27FC236}">
                  <a16:creationId xmlns:a16="http://schemas.microsoft.com/office/drawing/2014/main" id="{33DD1AD5-C27C-7986-12FC-6543F042DA55}"/>
                </a:ext>
              </a:extLst>
            </p:cNvPr>
            <p:cNvSpPr/>
            <p:nvPr/>
          </p:nvSpPr>
          <p:spPr>
            <a:xfrm>
              <a:off x="762038" y="1917097"/>
              <a:ext cx="710818" cy="7108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2,843</a:t>
              </a:r>
              <a:r>
                <a:rPr lang="ko-KR" altLang="en-US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명</a:t>
              </a:r>
              <a:endParaRPr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5CA509-6FBF-8955-E22B-CFCC70824F2E}"/>
                </a:ext>
              </a:extLst>
            </p:cNvPr>
            <p:cNvSpPr txBox="1"/>
            <p:nvPr/>
          </p:nvSpPr>
          <p:spPr>
            <a:xfrm>
              <a:off x="555689" y="3691039"/>
              <a:ext cx="1197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00B050"/>
                  </a:solidFill>
                </a:rPr>
                <a:t>총액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93,753,876,927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E25FB5-B136-F1D1-3A1F-8EBE7AB5E477}"/>
                </a:ext>
              </a:extLst>
            </p:cNvPr>
            <p:cNvSpPr txBox="1"/>
            <p:nvPr/>
          </p:nvSpPr>
          <p:spPr>
            <a:xfrm>
              <a:off x="603324" y="3862336"/>
              <a:ext cx="1098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>
                  <a:solidFill>
                    <a:srgbClr val="00B050"/>
                  </a:solidFill>
                </a:rPr>
                <a:t>평균액</a:t>
              </a:r>
              <a:r>
                <a:rPr lang="ko-KR" altLang="en-US" sz="800" b="1" dirty="0">
                  <a:solidFill>
                    <a:srgbClr val="00B050"/>
                  </a:solidFill>
                </a:rPr>
                <a:t>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32,977,093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068562-C5AF-A66B-9B19-598B42D56780}"/>
              </a:ext>
            </a:extLst>
          </p:cNvPr>
          <p:cNvGrpSpPr/>
          <p:nvPr/>
        </p:nvGrpSpPr>
        <p:grpSpPr>
          <a:xfrm>
            <a:off x="2793443" y="346362"/>
            <a:ext cx="3379246" cy="4780391"/>
            <a:chOff x="1934699" y="359849"/>
            <a:chExt cx="3379246" cy="478039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0C77D9D-D3DF-DA25-3C76-0415BB78E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99" t="6076" r="1755" b="4373"/>
            <a:stretch/>
          </p:blipFill>
          <p:spPr>
            <a:xfrm>
              <a:off x="1970631" y="738814"/>
              <a:ext cx="3335708" cy="200783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2FB2309-B522-9275-E07C-632327846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87" t="5665" r="2732" b="4180"/>
            <a:stretch/>
          </p:blipFill>
          <p:spPr>
            <a:xfrm>
              <a:off x="1934699" y="2756654"/>
              <a:ext cx="3379246" cy="200782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873FCE-D331-8B9C-827C-64CF2E3D7B52}"/>
                </a:ext>
              </a:extLst>
            </p:cNvPr>
            <p:cNvSpPr txBox="1"/>
            <p:nvPr/>
          </p:nvSpPr>
          <p:spPr>
            <a:xfrm>
              <a:off x="2926436" y="359849"/>
              <a:ext cx="1428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+mj-ea"/>
                  <a:ea typeface="+mj-ea"/>
                </a:rPr>
                <a:t>장년층의 스포츠 상품</a:t>
              </a:r>
              <a:endParaRPr lang="en-US" altLang="ko-KR" sz="10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8</a:t>
              </a:r>
              <a:r>
                <a:rPr lang="ko-KR" altLang="en-US" sz="1000" b="1" dirty="0">
                  <a:latin typeface="+mj-ea"/>
                  <a:ea typeface="+mj-ea"/>
                </a:rPr>
                <a:t>분기 구매 그래프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19429A-BF02-EA29-CF66-B3865EBA67AB}"/>
                </a:ext>
              </a:extLst>
            </p:cNvPr>
            <p:cNvSpPr txBox="1"/>
            <p:nvPr/>
          </p:nvSpPr>
          <p:spPr>
            <a:xfrm>
              <a:off x="2797519" y="4740130"/>
              <a:ext cx="17411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+mj-ea"/>
                  <a:ea typeface="+mj-ea"/>
                </a:rPr>
                <a:t>중년층의 디지털</a:t>
              </a:r>
              <a:r>
                <a:rPr lang="en-US" altLang="ko-KR" sz="1000" b="1" dirty="0">
                  <a:latin typeface="+mj-ea"/>
                  <a:ea typeface="+mj-ea"/>
                </a:rPr>
                <a:t>/</a:t>
              </a:r>
              <a:r>
                <a:rPr lang="ko-KR" altLang="en-US" sz="1000" b="1" dirty="0">
                  <a:latin typeface="+mj-ea"/>
                  <a:ea typeface="+mj-ea"/>
                </a:rPr>
                <a:t>가전 상품</a:t>
              </a:r>
              <a:endParaRPr lang="en-US" altLang="ko-KR" sz="10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8</a:t>
              </a:r>
              <a:r>
                <a:rPr lang="ko-KR" altLang="en-US" sz="1000" b="1" dirty="0">
                  <a:latin typeface="+mj-ea"/>
                  <a:ea typeface="+mj-ea"/>
                </a:rPr>
                <a:t>분기 구매 그래프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A02D4A3-0840-C54F-29DD-F396F4B66BC4}"/>
              </a:ext>
            </a:extLst>
          </p:cNvPr>
          <p:cNvGrpSpPr/>
          <p:nvPr/>
        </p:nvGrpSpPr>
        <p:grpSpPr>
          <a:xfrm>
            <a:off x="6774704" y="786684"/>
            <a:ext cx="2199664" cy="3959403"/>
            <a:chOff x="6774704" y="786684"/>
            <a:chExt cx="2199664" cy="3959403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9375616-F06D-21C4-51F9-D38DEA718190}"/>
                </a:ext>
              </a:extLst>
            </p:cNvPr>
            <p:cNvSpPr/>
            <p:nvPr/>
          </p:nvSpPr>
          <p:spPr>
            <a:xfrm>
              <a:off x="6778342" y="920727"/>
              <a:ext cx="2196026" cy="382536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D09C684-078E-9479-0A1A-81ED52978F7C}"/>
                </a:ext>
              </a:extLst>
            </p:cNvPr>
            <p:cNvSpPr/>
            <p:nvPr/>
          </p:nvSpPr>
          <p:spPr>
            <a:xfrm>
              <a:off x="7289189" y="786684"/>
              <a:ext cx="117433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마케팅 제언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E39D08-1E44-2BFC-46D2-4E8998D6B74A}"/>
                </a:ext>
              </a:extLst>
            </p:cNvPr>
            <p:cNvSpPr txBox="1"/>
            <p:nvPr/>
          </p:nvSpPr>
          <p:spPr>
            <a:xfrm>
              <a:off x="6957674" y="1037797"/>
              <a:ext cx="1837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1. </a:t>
              </a:r>
              <a:r>
                <a:rPr kumimoji="0" lang="ko-KR" altLang="en-US" sz="1000" b="1" i="0" u="none" strike="noStrike" kern="0" cap="none" spc="0" normalizeH="0" baseline="0" dirty="0" err="1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홈트레이닝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 용품 프로모션</a:t>
              </a:r>
              <a:endParaRPr kumimoji="0" lang="en-US" altLang="ko-KR" sz="10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B501D-B79A-10F5-48C1-F7CEB6BA0BC3}"/>
                </a:ext>
              </a:extLst>
            </p:cNvPr>
            <p:cNvSpPr txBox="1"/>
            <p:nvPr/>
          </p:nvSpPr>
          <p:spPr>
            <a:xfrm>
              <a:off x="6785620" y="2615435"/>
              <a:ext cx="21887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2. </a:t>
              </a:r>
              <a:r>
                <a:rPr kumimoji="0" lang="ko-KR" altLang="en-US" sz="1000" b="1" i="0" u="none" strike="noStrike" kern="0" cap="none" spc="0" normalizeH="0" baseline="0" dirty="0" err="1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하락률이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 비교적 적었던 유아</a:t>
              </a: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/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아동 상품과 관련한 디지털</a:t>
              </a: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/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가전 프로모션</a:t>
              </a:r>
              <a:endPara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525A430-0C4C-BEDD-2FBB-A9C8847F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6703" y="3158653"/>
              <a:ext cx="1819304" cy="123976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963147-CC5E-9DCA-6EF6-BB154CC2E20A}"/>
                </a:ext>
              </a:extLst>
            </p:cNvPr>
            <p:cNvSpPr txBox="1"/>
            <p:nvPr/>
          </p:nvSpPr>
          <p:spPr>
            <a:xfrm>
              <a:off x="6785620" y="4395976"/>
              <a:ext cx="21887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EX) </a:t>
              </a:r>
              <a:r>
                <a:rPr kumimoji="0" lang="ko-KR" altLang="en-US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캐릭터 </a:t>
              </a:r>
              <a:r>
                <a:rPr kumimoji="0" lang="ko-KR" altLang="en-US" sz="900" i="0" u="none" strike="noStrike" kern="0" cap="none" spc="0" normalizeH="0" baseline="0" dirty="0" err="1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에어워셔</a:t>
              </a:r>
              <a:endParaRPr kumimoji="0" lang="en-US" altLang="ko-KR" sz="9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CB31A16-52C0-E6D9-7D8C-73C8DB18B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1307" y="1228504"/>
              <a:ext cx="910093" cy="96459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20DA15-2313-0633-F15D-D339E8B9A737}"/>
                </a:ext>
              </a:extLst>
            </p:cNvPr>
            <p:cNvSpPr txBox="1"/>
            <p:nvPr/>
          </p:nvSpPr>
          <p:spPr>
            <a:xfrm>
              <a:off x="6774704" y="2156896"/>
              <a:ext cx="21887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EX) </a:t>
              </a:r>
              <a:r>
                <a:rPr kumimoji="0" lang="ko-KR" altLang="en-US" sz="900" i="0" u="none" strike="noStrike" kern="0" cap="none" spc="0" normalizeH="0" baseline="0" dirty="0" err="1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홈트레이닝</a:t>
              </a:r>
              <a:r>
                <a:rPr kumimoji="0" lang="ko-KR" altLang="en-US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 기구</a:t>
              </a:r>
              <a:endParaRPr kumimoji="0" lang="en-US" altLang="ko-KR" sz="9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6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4FEEB7-A3B8-14E0-C71F-2DB79576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5E68E5-9583-244E-B1D8-FCE51E3E373E}"/>
              </a:ext>
            </a:extLst>
          </p:cNvPr>
          <p:cNvGrpSpPr/>
          <p:nvPr/>
        </p:nvGrpSpPr>
        <p:grpSpPr>
          <a:xfrm>
            <a:off x="493424" y="1583801"/>
            <a:ext cx="2119257" cy="2466281"/>
            <a:chOff x="150168" y="1083506"/>
            <a:chExt cx="2119257" cy="2466281"/>
          </a:xfrm>
        </p:grpSpPr>
        <p:sp>
          <p:nvSpPr>
            <p:cNvPr id="7" name="Google Shape;1541;p44">
              <a:extLst>
                <a:ext uri="{FF2B5EF4-FFF2-40B4-BE49-F238E27FC236}">
                  <a16:creationId xmlns:a16="http://schemas.microsoft.com/office/drawing/2014/main" id="{4FD235A5-A36F-06C3-3631-112DDAE14F2E}"/>
                </a:ext>
              </a:extLst>
            </p:cNvPr>
            <p:cNvSpPr/>
            <p:nvPr/>
          </p:nvSpPr>
          <p:spPr>
            <a:xfrm>
              <a:off x="854166" y="1391283"/>
              <a:ext cx="710818" cy="7108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1,540</a:t>
              </a:r>
              <a:r>
                <a:rPr lang="ko-KR" altLang="en-US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명</a:t>
              </a:r>
              <a:endParaRPr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F6C1732-5733-8B65-2F69-B6BF7549EACF}"/>
                </a:ext>
              </a:extLst>
            </p:cNvPr>
            <p:cNvSpPr/>
            <p:nvPr/>
          </p:nvSpPr>
          <p:spPr>
            <a:xfrm>
              <a:off x="150168" y="1234183"/>
              <a:ext cx="2119257" cy="2113890"/>
            </a:xfrm>
            <a:prstGeom prst="roundRect">
              <a:avLst/>
            </a:prstGeom>
            <a:noFill/>
            <a:ln>
              <a:solidFill>
                <a:srgbClr val="05E2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9D26C1-05F9-7A54-907A-33678FB90AE8}"/>
                </a:ext>
              </a:extLst>
            </p:cNvPr>
            <p:cNvSpPr/>
            <p:nvPr/>
          </p:nvSpPr>
          <p:spPr>
            <a:xfrm>
              <a:off x="175257" y="2118791"/>
              <a:ext cx="2068636" cy="1011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상품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가공식품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의류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비율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1:1)</a:t>
              </a:r>
            </a:p>
            <a:p>
              <a:pPr algn="ctr"/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특히 가공식품에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인당 소비 평균 금액이 높은 군집</a:t>
              </a:r>
              <a:endParaRPr lang="en-US" altLang="ko-K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8C4218-81A5-3FD1-B197-9265E16CD7EE}"/>
                </a:ext>
              </a:extLst>
            </p:cNvPr>
            <p:cNvSpPr/>
            <p:nvPr/>
          </p:nvSpPr>
          <p:spPr>
            <a:xfrm>
              <a:off x="630050" y="1083506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FE5C46-1D5F-8B5C-469F-538A2110E0AF}"/>
                </a:ext>
              </a:extLst>
            </p:cNvPr>
            <p:cNvSpPr txBox="1"/>
            <p:nvPr/>
          </p:nvSpPr>
          <p:spPr>
            <a:xfrm>
              <a:off x="591336" y="3163049"/>
              <a:ext cx="1197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00B050"/>
                  </a:solidFill>
                </a:rPr>
                <a:t>총액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43,689,234,749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24619-AEE7-A267-0A56-560D9D40C4FF}"/>
                </a:ext>
              </a:extLst>
            </p:cNvPr>
            <p:cNvSpPr txBox="1"/>
            <p:nvPr/>
          </p:nvSpPr>
          <p:spPr>
            <a:xfrm>
              <a:off x="630297" y="3334343"/>
              <a:ext cx="1098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>
                  <a:solidFill>
                    <a:srgbClr val="00B050"/>
                  </a:solidFill>
                </a:rPr>
                <a:t>평균액</a:t>
              </a:r>
              <a:r>
                <a:rPr lang="ko-KR" altLang="en-US" sz="800" b="1" dirty="0">
                  <a:solidFill>
                    <a:srgbClr val="00B050"/>
                  </a:solidFill>
                </a:rPr>
                <a:t>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28,369,632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E32BD3-B2EB-E84A-B568-F9C36AA6EFBB}"/>
              </a:ext>
            </a:extLst>
          </p:cNvPr>
          <p:cNvSpPr txBox="1"/>
          <p:nvPr/>
        </p:nvSpPr>
        <p:spPr>
          <a:xfrm>
            <a:off x="0" y="3260"/>
            <a:ext cx="3668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4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군집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1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맑은 고딕"/>
                <a:ea typeface="맑은 고딕"/>
              </a:rPr>
              <a:t>유형 마케팅 제언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88120C6-90D6-1BD4-9ED3-FBF0CC36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134707"/>
              </p:ext>
            </p:extLst>
          </p:nvPr>
        </p:nvGraphicFramePr>
        <p:xfrm>
          <a:off x="4519447" y="1190370"/>
          <a:ext cx="3258207" cy="2978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069">
                  <a:extLst>
                    <a:ext uri="{9D8B030D-6E8A-4147-A177-3AD203B41FA5}">
                      <a16:colId xmlns:a16="http://schemas.microsoft.com/office/drawing/2014/main" val="3010332845"/>
                    </a:ext>
                  </a:extLst>
                </a:gridCol>
                <a:gridCol w="1086069">
                  <a:extLst>
                    <a:ext uri="{9D8B030D-6E8A-4147-A177-3AD203B41FA5}">
                      <a16:colId xmlns:a16="http://schemas.microsoft.com/office/drawing/2014/main" val="3450327815"/>
                    </a:ext>
                  </a:extLst>
                </a:gridCol>
                <a:gridCol w="1086069">
                  <a:extLst>
                    <a:ext uri="{9D8B030D-6E8A-4147-A177-3AD203B41FA5}">
                      <a16:colId xmlns:a16="http://schemas.microsoft.com/office/drawing/2014/main" val="2938009195"/>
                    </a:ext>
                  </a:extLst>
                </a:gridCol>
              </a:tblGrid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Algorithm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Mean 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Mean MAE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119367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SVD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1.577893787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1.224002881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8360547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SVD++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1.473211913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1.118182375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3657755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NMF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1.885941779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1.473356174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2360760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SlopeOne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1.492753996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1.131714931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0758795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KNNBasic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1.588909788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1.206212539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3234829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KNNBaseline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1.53943495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1.169699333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808584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CoClustering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effectLst/>
                        </a:rPr>
                        <a:t>1.860738671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1.432218076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04168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4BC216A-EC15-2CEA-17F5-6983BCC0BD2C}"/>
              </a:ext>
            </a:extLst>
          </p:cNvPr>
          <p:cNvSpPr/>
          <p:nvPr/>
        </p:nvSpPr>
        <p:spPr>
          <a:xfrm>
            <a:off x="4395662" y="1898143"/>
            <a:ext cx="3424335" cy="448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046AC4-F16C-15BB-00F9-EC315ACBC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72247"/>
              </p:ext>
            </p:extLst>
          </p:nvPr>
        </p:nvGraphicFramePr>
        <p:xfrm>
          <a:off x="3567728" y="1397876"/>
          <a:ext cx="4641983" cy="2684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202">
                  <a:extLst>
                    <a:ext uri="{9D8B030D-6E8A-4147-A177-3AD203B41FA5}">
                      <a16:colId xmlns:a16="http://schemas.microsoft.com/office/drawing/2014/main" val="2843037308"/>
                    </a:ext>
                  </a:extLst>
                </a:gridCol>
                <a:gridCol w="953031">
                  <a:extLst>
                    <a:ext uri="{9D8B030D-6E8A-4147-A177-3AD203B41FA5}">
                      <a16:colId xmlns:a16="http://schemas.microsoft.com/office/drawing/2014/main" val="3995745678"/>
                    </a:ext>
                  </a:extLst>
                </a:gridCol>
                <a:gridCol w="1419045">
                  <a:extLst>
                    <a:ext uri="{9D8B030D-6E8A-4147-A177-3AD203B41FA5}">
                      <a16:colId xmlns:a16="http://schemas.microsoft.com/office/drawing/2014/main" val="3869868485"/>
                    </a:ext>
                  </a:extLst>
                </a:gridCol>
                <a:gridCol w="953985">
                  <a:extLst>
                    <a:ext uri="{9D8B030D-6E8A-4147-A177-3AD203B41FA5}">
                      <a16:colId xmlns:a16="http://schemas.microsoft.com/office/drawing/2014/main" val="571694709"/>
                    </a:ext>
                  </a:extLst>
                </a:gridCol>
                <a:gridCol w="644720">
                  <a:extLst>
                    <a:ext uri="{9D8B030D-6E8A-4147-A177-3AD203B41FA5}">
                      <a16:colId xmlns:a16="http://schemas.microsoft.com/office/drawing/2014/main" val="980509732"/>
                    </a:ext>
                  </a:extLst>
                </a:gridCol>
              </a:tblGrid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사용자 </a:t>
                      </a:r>
                      <a:r>
                        <a:rPr lang="en-US" sz="1100" b="1" u="none" strike="noStrike" dirty="0">
                          <a:effectLst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예측 평점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카테고리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물품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추천 순위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98062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8.957711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선매품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캐주얼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5052118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8.425985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편의품</a:t>
                      </a:r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</a:rPr>
                        <a:t>신선식품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농산물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603790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8.301369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편의품</a:t>
                      </a:r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</a:rPr>
                        <a:t>가공식품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5252670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8.112457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편의품</a:t>
                      </a:r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</a:rPr>
                        <a:t>가공식품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젓갈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반찬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6130337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7.911130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편의품</a:t>
                      </a:r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</a:rPr>
                        <a:t>교육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문화용품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팬시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7994779"/>
                  </a:ext>
                </a:extLst>
              </a:tr>
            </a:tbl>
          </a:graphicData>
        </a:graphic>
      </p:graphicFrame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DBEB65F0-E367-4735-8BAA-DF30B859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453" y="437292"/>
            <a:ext cx="960584" cy="960584"/>
          </a:xfrm>
          <a:prstGeom prst="rect">
            <a:avLst/>
          </a:prstGeom>
        </p:spPr>
      </p:pic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7A615FFC-DC16-9B41-96CC-5F701F4D2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453" y="3953130"/>
            <a:ext cx="1073955" cy="10739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E51517-24AF-24C9-6FDF-B7EE25ADA866}"/>
              </a:ext>
            </a:extLst>
          </p:cNvPr>
          <p:cNvSpPr txBox="1"/>
          <p:nvPr/>
        </p:nvSpPr>
        <p:spPr>
          <a:xfrm>
            <a:off x="5316037" y="843957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accent2"/>
                </a:solidFill>
                <a:latin typeface="+mj-ea"/>
                <a:ea typeface="+mj-ea"/>
              </a:rPr>
              <a:t>구매 금액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98960-F427-97A2-A330-0594910621CF}"/>
              </a:ext>
            </a:extLst>
          </p:cNvPr>
          <p:cNvSpPr txBox="1"/>
          <p:nvPr/>
        </p:nvSpPr>
        <p:spPr>
          <a:xfrm>
            <a:off x="5429408" y="4557424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accent2"/>
                </a:solidFill>
                <a:latin typeface="+mj-ea"/>
                <a:ea typeface="+mj-ea"/>
              </a:rPr>
              <a:t>구매 횟수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214A6-7615-D4CC-E43F-6A324DC4A15D}"/>
              </a:ext>
            </a:extLst>
          </p:cNvPr>
          <p:cNvSpPr txBox="1"/>
          <p:nvPr/>
        </p:nvSpPr>
        <p:spPr>
          <a:xfrm>
            <a:off x="5362195" y="46953"/>
            <a:ext cx="3858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{*MSE, RMSE: </a:t>
            </a:r>
            <a:r>
              <a:rPr lang="ko-KR" altLang="en-US" sz="900" dirty="0"/>
              <a:t>실제와 예측 사이의 오차 </a:t>
            </a:r>
            <a:r>
              <a:rPr lang="en-US" altLang="ko-KR" sz="900" dirty="0"/>
              <a:t>(</a:t>
            </a:r>
            <a:r>
              <a:rPr lang="ko-KR" altLang="en-US" sz="900" dirty="0"/>
              <a:t>낮을수록 모델의 성능이 향상</a:t>
            </a:r>
            <a:r>
              <a:rPr lang="en-US" altLang="ko-KR" sz="900" dirty="0"/>
              <a:t>)}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66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8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4FEEB7-A3B8-14E0-C71F-2DB795767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1AE7B9-899B-053C-1D54-5EA68EFF2AEB}"/>
              </a:ext>
            </a:extLst>
          </p:cNvPr>
          <p:cNvGrpSpPr/>
          <p:nvPr/>
        </p:nvGrpSpPr>
        <p:grpSpPr>
          <a:xfrm>
            <a:off x="89315" y="1592830"/>
            <a:ext cx="2119257" cy="2452749"/>
            <a:chOff x="68295" y="1592830"/>
            <a:chExt cx="2119257" cy="2452749"/>
          </a:xfrm>
        </p:grpSpPr>
        <p:sp>
          <p:nvSpPr>
            <p:cNvPr id="8" name="Google Shape;1542;p44">
              <a:extLst>
                <a:ext uri="{FF2B5EF4-FFF2-40B4-BE49-F238E27FC236}">
                  <a16:creationId xmlns:a16="http://schemas.microsoft.com/office/drawing/2014/main" id="{DE02D449-355B-F86D-3E90-B2DC4522AFE6}"/>
                </a:ext>
              </a:extLst>
            </p:cNvPr>
            <p:cNvSpPr/>
            <p:nvPr/>
          </p:nvSpPr>
          <p:spPr>
            <a:xfrm>
              <a:off x="774975" y="1900607"/>
              <a:ext cx="710818" cy="71081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2,228</a:t>
              </a:r>
              <a:r>
                <a:rPr lang="ko-KR" altLang="en-US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명</a:t>
              </a:r>
              <a:endParaRPr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11F471-9266-1FA1-0849-2A6F2ADF0387}"/>
                </a:ext>
              </a:extLst>
            </p:cNvPr>
            <p:cNvSpPr/>
            <p:nvPr/>
          </p:nvSpPr>
          <p:spPr>
            <a:xfrm>
              <a:off x="68295" y="1743507"/>
              <a:ext cx="2119257" cy="2113890"/>
            </a:xfrm>
            <a:prstGeom prst="roundRect">
              <a:avLst/>
            </a:prstGeom>
            <a:noFill/>
            <a:ln>
              <a:solidFill>
                <a:srgbClr val="61B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281205-BEB8-4AE0-B324-0FE88C8B12E0}"/>
                </a:ext>
              </a:extLst>
            </p:cNvPr>
            <p:cNvSpPr/>
            <p:nvPr/>
          </p:nvSpPr>
          <p:spPr>
            <a:xfrm>
              <a:off x="205341" y="2648950"/>
              <a:ext cx="1844722" cy="1011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상품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스포츠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/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레저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전반적으로 구매력이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다소 낮은 군집</a:t>
              </a:r>
              <a:endParaRPr lang="en-US" altLang="ko-K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EA403B-5FF6-F675-2A93-EE4F9D0B22F3}"/>
                </a:ext>
              </a:extLst>
            </p:cNvPr>
            <p:cNvSpPr/>
            <p:nvPr/>
          </p:nvSpPr>
          <p:spPr>
            <a:xfrm>
              <a:off x="548177" y="1592830"/>
              <a:ext cx="115905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군집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2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A17135-8113-6E89-F5E0-C965B5E00ED6}"/>
                </a:ext>
              </a:extLst>
            </p:cNvPr>
            <p:cNvSpPr txBox="1"/>
            <p:nvPr/>
          </p:nvSpPr>
          <p:spPr>
            <a:xfrm>
              <a:off x="548177" y="3660614"/>
              <a:ext cx="1197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00B050"/>
                  </a:solidFill>
                </a:rPr>
                <a:t>총액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67,760,770,740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709389-EDEE-99E8-3119-4582277ECB8B}"/>
                </a:ext>
              </a:extLst>
            </p:cNvPr>
            <p:cNvSpPr txBox="1"/>
            <p:nvPr/>
          </p:nvSpPr>
          <p:spPr>
            <a:xfrm>
              <a:off x="586706" y="3830135"/>
              <a:ext cx="1098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>
                  <a:solidFill>
                    <a:srgbClr val="00B050"/>
                  </a:solidFill>
                </a:rPr>
                <a:t>평균액</a:t>
              </a:r>
              <a:r>
                <a:rPr lang="ko-KR" altLang="en-US" sz="800" b="1" dirty="0">
                  <a:solidFill>
                    <a:srgbClr val="00B050"/>
                  </a:solidFill>
                </a:rPr>
                <a:t> </a:t>
              </a:r>
              <a:r>
                <a:rPr lang="en-US" altLang="ko-KR" sz="800" b="1" dirty="0">
                  <a:solidFill>
                    <a:srgbClr val="00B050"/>
                  </a:solidFill>
                </a:rPr>
                <a:t>: 30,413,272</a:t>
              </a:r>
              <a:endParaRPr lang="ko-KR" altLang="en-US" sz="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DFDD85B-1946-8935-E47A-7D8005FC9664}"/>
              </a:ext>
            </a:extLst>
          </p:cNvPr>
          <p:cNvSpPr txBox="1"/>
          <p:nvPr/>
        </p:nvSpPr>
        <p:spPr>
          <a:xfrm>
            <a:off x="0" y="3260"/>
            <a:ext cx="3668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400" b="1" i="0" u="none" strike="noStrike" kern="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군집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2</a:t>
            </a:r>
            <a:r>
              <a:rPr lang="en-US" altLang="ko-KR" sz="2400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맑은 고딕"/>
                <a:ea typeface="맑은 고딕"/>
              </a:rPr>
              <a:t>유형 마케팅 제언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1D1D309-A064-6F78-9F9A-3695D24C9C41}"/>
              </a:ext>
            </a:extLst>
          </p:cNvPr>
          <p:cNvGrpSpPr/>
          <p:nvPr/>
        </p:nvGrpSpPr>
        <p:grpSpPr>
          <a:xfrm>
            <a:off x="2826509" y="298098"/>
            <a:ext cx="3347640" cy="4813795"/>
            <a:chOff x="1991087" y="329705"/>
            <a:chExt cx="3347640" cy="481379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C6B7CAA-DCA5-4694-A797-0B2B6F03D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37" t="5060" r="1615" b="4014"/>
            <a:stretch/>
          </p:blipFill>
          <p:spPr>
            <a:xfrm>
              <a:off x="1991087" y="709854"/>
              <a:ext cx="3347640" cy="202476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226AB7-DC1A-EE8C-1528-2465CE052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73" t="5069" r="2495" b="4720"/>
            <a:stretch/>
          </p:blipFill>
          <p:spPr>
            <a:xfrm>
              <a:off x="1998213" y="2743201"/>
              <a:ext cx="3339794" cy="202476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2D835A-55D1-5CC0-E4BC-DDC157CD2805}"/>
                </a:ext>
              </a:extLst>
            </p:cNvPr>
            <p:cNvSpPr txBox="1"/>
            <p:nvPr/>
          </p:nvSpPr>
          <p:spPr>
            <a:xfrm>
              <a:off x="2844097" y="329705"/>
              <a:ext cx="1593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+mj-ea"/>
                  <a:ea typeface="+mj-ea"/>
                </a:rPr>
                <a:t>군집 </a:t>
              </a:r>
              <a:r>
                <a:rPr lang="en-US" altLang="ko-KR" sz="1000" b="1" dirty="0">
                  <a:latin typeface="+mj-ea"/>
                  <a:ea typeface="+mj-ea"/>
                </a:rPr>
                <a:t>2</a:t>
              </a:r>
              <a:r>
                <a:rPr lang="ko-KR" altLang="en-US" sz="1000" b="1" dirty="0">
                  <a:latin typeface="+mj-ea"/>
                  <a:ea typeface="+mj-ea"/>
                </a:rPr>
                <a:t>번의 가공식품</a:t>
              </a:r>
              <a:endParaRPr lang="en-US" altLang="ko-KR" sz="10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8</a:t>
              </a:r>
              <a:r>
                <a:rPr lang="ko-KR" altLang="en-US" sz="1000" b="1" dirty="0">
                  <a:latin typeface="+mj-ea"/>
                  <a:ea typeface="+mj-ea"/>
                </a:rPr>
                <a:t>분기 구매 그래프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BD92F-CD96-B22F-E24D-1021F32ADCBB}"/>
                </a:ext>
              </a:extLst>
            </p:cNvPr>
            <p:cNvSpPr txBox="1"/>
            <p:nvPr/>
          </p:nvSpPr>
          <p:spPr>
            <a:xfrm>
              <a:off x="2953687" y="4743390"/>
              <a:ext cx="13740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+mj-ea"/>
                  <a:ea typeface="+mj-ea"/>
                </a:rPr>
                <a:t>군집 </a:t>
              </a:r>
              <a:r>
                <a:rPr lang="en-US" altLang="ko-KR" sz="1000" b="1" dirty="0">
                  <a:latin typeface="+mj-ea"/>
                  <a:ea typeface="+mj-ea"/>
                </a:rPr>
                <a:t>2</a:t>
              </a:r>
              <a:r>
                <a:rPr lang="ko-KR" altLang="en-US" sz="1000" b="1" dirty="0">
                  <a:latin typeface="+mj-ea"/>
                  <a:ea typeface="+mj-ea"/>
                </a:rPr>
                <a:t>번의 신선식품</a:t>
              </a:r>
              <a:endParaRPr lang="en-US" altLang="ko-KR" sz="10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8</a:t>
              </a:r>
              <a:r>
                <a:rPr lang="ko-KR" altLang="en-US" sz="1000" b="1" dirty="0">
                  <a:latin typeface="+mj-ea"/>
                  <a:ea typeface="+mj-ea"/>
                </a:rPr>
                <a:t>분기 구매 그래프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39CE3E1-7D41-F04E-1765-64808447F7BB}"/>
              </a:ext>
            </a:extLst>
          </p:cNvPr>
          <p:cNvGrpSpPr/>
          <p:nvPr/>
        </p:nvGrpSpPr>
        <p:grpSpPr>
          <a:xfrm>
            <a:off x="6795724" y="786684"/>
            <a:ext cx="2199664" cy="3959403"/>
            <a:chOff x="6774704" y="786684"/>
            <a:chExt cx="2199664" cy="3959403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77A8C13-5C89-313E-0B78-62098EC0EB93}"/>
                </a:ext>
              </a:extLst>
            </p:cNvPr>
            <p:cNvSpPr/>
            <p:nvPr/>
          </p:nvSpPr>
          <p:spPr>
            <a:xfrm>
              <a:off x="6778342" y="920727"/>
              <a:ext cx="2196026" cy="382536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EFAE07-088C-3837-A334-ACE29E299F95}"/>
                </a:ext>
              </a:extLst>
            </p:cNvPr>
            <p:cNvSpPr/>
            <p:nvPr/>
          </p:nvSpPr>
          <p:spPr>
            <a:xfrm>
              <a:off x="7289189" y="786684"/>
              <a:ext cx="117433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마케팅 제언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AA89C1-4949-338B-C65D-9E81393D0651}"/>
                </a:ext>
              </a:extLst>
            </p:cNvPr>
            <p:cNvSpPr txBox="1"/>
            <p:nvPr/>
          </p:nvSpPr>
          <p:spPr>
            <a:xfrm>
              <a:off x="7085914" y="1037797"/>
              <a:ext cx="15808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1. 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간편 조리식품 다양화</a:t>
              </a:r>
              <a:endParaRPr kumimoji="0" lang="en-US" altLang="ko-KR" sz="10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A72B9-5A5C-127A-2B9A-42264D45EE54}"/>
                </a:ext>
              </a:extLst>
            </p:cNvPr>
            <p:cNvSpPr txBox="1"/>
            <p:nvPr/>
          </p:nvSpPr>
          <p:spPr>
            <a:xfrm>
              <a:off x="6785620" y="2615435"/>
              <a:ext cx="2188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2. 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다이어트</a:t>
              </a:r>
              <a:r>
                <a:rPr kumimoji="0" lang="en-US" altLang="ko-KR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, </a:t>
              </a:r>
              <a:r>
                <a:rPr kumimoji="0" lang="ko-KR" altLang="en-US" sz="1000" b="1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웰빙 식품 등 프로모션</a:t>
              </a:r>
              <a:endParaRPr kumimoji="0" lang="en-US" altLang="ko-KR" sz="10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4EEDCD-8306-8EFE-37D5-6D487A818E6A}"/>
                </a:ext>
              </a:extLst>
            </p:cNvPr>
            <p:cNvSpPr txBox="1"/>
            <p:nvPr/>
          </p:nvSpPr>
          <p:spPr>
            <a:xfrm>
              <a:off x="6785620" y="4395976"/>
              <a:ext cx="21887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EX) </a:t>
              </a:r>
              <a:r>
                <a:rPr kumimoji="0" lang="ko-KR" altLang="en-US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웰빙 식품</a:t>
              </a:r>
              <a:endParaRPr kumimoji="0" lang="en-US" altLang="ko-KR" sz="9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F99515-C83F-BD2A-B9DB-19D192E5FCD9}"/>
                </a:ext>
              </a:extLst>
            </p:cNvPr>
            <p:cNvSpPr txBox="1"/>
            <p:nvPr/>
          </p:nvSpPr>
          <p:spPr>
            <a:xfrm>
              <a:off x="6774704" y="2156896"/>
              <a:ext cx="21887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EX) </a:t>
              </a:r>
              <a:r>
                <a:rPr kumimoji="0" lang="ko-KR" altLang="en-US" sz="9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밀키트</a:t>
              </a:r>
              <a:endParaRPr kumimoji="0" lang="en-US" altLang="ko-KR" sz="900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4E6CC1B-9F5A-F0D8-DF73-7F2050E3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548" y="1253805"/>
              <a:ext cx="1285614" cy="947016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BCEF4E1-86CA-CED1-7712-F68273DF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548" y="3074359"/>
              <a:ext cx="1304925" cy="1228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1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EC9F47A-7233-4EDA-AC6C-A349325C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A8F8B1D-7427-880E-E6FD-F20AA05732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4550483 w 9144000"/>
              <a:gd name="connsiteY0" fmla="*/ 381134 h 5143500"/>
              <a:gd name="connsiteX1" fmla="*/ 6741100 w 9144000"/>
              <a:gd name="connsiteY1" fmla="*/ 2571751 h 5143500"/>
              <a:gd name="connsiteX2" fmla="*/ 4550483 w 9144000"/>
              <a:gd name="connsiteY2" fmla="*/ 4762368 h 5143500"/>
              <a:gd name="connsiteX3" fmla="*/ 2359866 w 9144000"/>
              <a:gd name="connsiteY3" fmla="*/ 2571751 h 5143500"/>
              <a:gd name="connsiteX4" fmla="*/ 4550483 w 9144000"/>
              <a:gd name="connsiteY4" fmla="*/ 381134 h 5143500"/>
              <a:gd name="connsiteX5" fmla="*/ 4550484 w 9144000"/>
              <a:gd name="connsiteY5" fmla="*/ 0 h 5143500"/>
              <a:gd name="connsiteX6" fmla="*/ 9144000 w 9144000"/>
              <a:gd name="connsiteY6" fmla="*/ 0 h 5143500"/>
              <a:gd name="connsiteX7" fmla="*/ 9144000 w 9144000"/>
              <a:gd name="connsiteY7" fmla="*/ 5143500 h 5143500"/>
              <a:gd name="connsiteX8" fmla="*/ 4550524 w 9144000"/>
              <a:gd name="connsiteY8" fmla="*/ 5143500 h 5143500"/>
              <a:gd name="connsiteX9" fmla="*/ 4813431 w 9144000"/>
              <a:gd name="connsiteY9" fmla="*/ 5130225 h 5143500"/>
              <a:gd name="connsiteX10" fmla="*/ 7122235 w 9144000"/>
              <a:gd name="connsiteY10" fmla="*/ 2571751 h 5143500"/>
              <a:gd name="connsiteX11" fmla="*/ 4550484 w 9144000"/>
              <a:gd name="connsiteY11" fmla="*/ 0 h 5143500"/>
              <a:gd name="connsiteX12" fmla="*/ 0 w 9144000"/>
              <a:gd name="connsiteY12" fmla="*/ 0 h 5143500"/>
              <a:gd name="connsiteX13" fmla="*/ 4550484 w 9144000"/>
              <a:gd name="connsiteY13" fmla="*/ 0 h 5143500"/>
              <a:gd name="connsiteX14" fmla="*/ 1978733 w 9144000"/>
              <a:gd name="connsiteY14" fmla="*/ 2571751 h 5143500"/>
              <a:gd name="connsiteX15" fmla="*/ 4287538 w 9144000"/>
              <a:gd name="connsiteY15" fmla="*/ 5130225 h 5143500"/>
              <a:gd name="connsiteX16" fmla="*/ 4550445 w 9144000"/>
              <a:gd name="connsiteY16" fmla="*/ 5143500 h 5143500"/>
              <a:gd name="connsiteX17" fmla="*/ 0 w 9144000"/>
              <a:gd name="connsiteY1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44000" h="5143500">
                <a:moveTo>
                  <a:pt x="4550483" y="381134"/>
                </a:moveTo>
                <a:cubicBezTo>
                  <a:pt x="5760327" y="381134"/>
                  <a:pt x="6741100" y="1361907"/>
                  <a:pt x="6741100" y="2571751"/>
                </a:cubicBezTo>
                <a:cubicBezTo>
                  <a:pt x="6741100" y="3781595"/>
                  <a:pt x="5760327" y="4762368"/>
                  <a:pt x="4550483" y="4762368"/>
                </a:cubicBezTo>
                <a:cubicBezTo>
                  <a:pt x="3340639" y="4762368"/>
                  <a:pt x="2359866" y="3781595"/>
                  <a:pt x="2359866" y="2571751"/>
                </a:cubicBezTo>
                <a:cubicBezTo>
                  <a:pt x="2359866" y="1361907"/>
                  <a:pt x="3340639" y="381134"/>
                  <a:pt x="4550483" y="381134"/>
                </a:cubicBezTo>
                <a:close/>
                <a:moveTo>
                  <a:pt x="4550484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4550524" y="5143500"/>
                </a:lnTo>
                <a:lnTo>
                  <a:pt x="4813431" y="5130225"/>
                </a:lnTo>
                <a:cubicBezTo>
                  <a:pt x="6110252" y="4998525"/>
                  <a:pt x="7122235" y="3903319"/>
                  <a:pt x="7122235" y="2571751"/>
                </a:cubicBezTo>
                <a:cubicBezTo>
                  <a:pt x="7122235" y="1151412"/>
                  <a:pt x="5970823" y="0"/>
                  <a:pt x="4550484" y="0"/>
                </a:cubicBezTo>
                <a:close/>
                <a:moveTo>
                  <a:pt x="0" y="0"/>
                </a:moveTo>
                <a:lnTo>
                  <a:pt x="4550484" y="0"/>
                </a:lnTo>
                <a:cubicBezTo>
                  <a:pt x="3130145" y="0"/>
                  <a:pt x="1978733" y="1151412"/>
                  <a:pt x="1978733" y="2571751"/>
                </a:cubicBezTo>
                <a:cubicBezTo>
                  <a:pt x="1978733" y="3903319"/>
                  <a:pt x="2990716" y="4998525"/>
                  <a:pt x="4287538" y="5130225"/>
                </a:cubicBezTo>
                <a:lnTo>
                  <a:pt x="4550445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6000" b="1" dirty="0"/>
              <a:t>Q&amp;A</a:t>
            </a:r>
            <a:endParaRPr lang="ko-KR" altLang="en-US" sz="6000" b="1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C63A417-F9E5-067F-9C13-2EC8159DD6B6}"/>
              </a:ext>
            </a:extLst>
          </p:cNvPr>
          <p:cNvSpPr/>
          <p:nvPr/>
        </p:nvSpPr>
        <p:spPr>
          <a:xfrm rot="5400000">
            <a:off x="32273" y="-32274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C959065-2D09-4D8F-5217-A1037F5788FB}"/>
              </a:ext>
            </a:extLst>
          </p:cNvPr>
          <p:cNvSpPr/>
          <p:nvPr/>
        </p:nvSpPr>
        <p:spPr>
          <a:xfrm rot="5400000">
            <a:off x="41236" y="-41239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9BC26DE4-53A7-66D9-5934-6FA272817AD6}"/>
              </a:ext>
            </a:extLst>
          </p:cNvPr>
          <p:cNvSpPr/>
          <p:nvPr/>
        </p:nvSpPr>
        <p:spPr>
          <a:xfrm rot="16200000">
            <a:off x="7453253" y="3452752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51DCAE0-4A93-5807-EF80-CA81B3A5D928}"/>
              </a:ext>
            </a:extLst>
          </p:cNvPr>
          <p:cNvSpPr/>
          <p:nvPr/>
        </p:nvSpPr>
        <p:spPr>
          <a:xfrm rot="16200000">
            <a:off x="7820810" y="3820310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EC9F47A-7233-4EDA-AC6C-A349325C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A8F8B1D-7427-880E-E6FD-F20AA05732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4550483 w 9144000"/>
              <a:gd name="connsiteY0" fmla="*/ 381134 h 5143500"/>
              <a:gd name="connsiteX1" fmla="*/ 6741100 w 9144000"/>
              <a:gd name="connsiteY1" fmla="*/ 2571751 h 5143500"/>
              <a:gd name="connsiteX2" fmla="*/ 4550483 w 9144000"/>
              <a:gd name="connsiteY2" fmla="*/ 4762368 h 5143500"/>
              <a:gd name="connsiteX3" fmla="*/ 2359866 w 9144000"/>
              <a:gd name="connsiteY3" fmla="*/ 2571751 h 5143500"/>
              <a:gd name="connsiteX4" fmla="*/ 4550483 w 9144000"/>
              <a:gd name="connsiteY4" fmla="*/ 381134 h 5143500"/>
              <a:gd name="connsiteX5" fmla="*/ 4550484 w 9144000"/>
              <a:gd name="connsiteY5" fmla="*/ 0 h 5143500"/>
              <a:gd name="connsiteX6" fmla="*/ 9144000 w 9144000"/>
              <a:gd name="connsiteY6" fmla="*/ 0 h 5143500"/>
              <a:gd name="connsiteX7" fmla="*/ 9144000 w 9144000"/>
              <a:gd name="connsiteY7" fmla="*/ 5143500 h 5143500"/>
              <a:gd name="connsiteX8" fmla="*/ 4550524 w 9144000"/>
              <a:gd name="connsiteY8" fmla="*/ 5143500 h 5143500"/>
              <a:gd name="connsiteX9" fmla="*/ 4813431 w 9144000"/>
              <a:gd name="connsiteY9" fmla="*/ 5130225 h 5143500"/>
              <a:gd name="connsiteX10" fmla="*/ 7122235 w 9144000"/>
              <a:gd name="connsiteY10" fmla="*/ 2571751 h 5143500"/>
              <a:gd name="connsiteX11" fmla="*/ 4550484 w 9144000"/>
              <a:gd name="connsiteY11" fmla="*/ 0 h 5143500"/>
              <a:gd name="connsiteX12" fmla="*/ 0 w 9144000"/>
              <a:gd name="connsiteY12" fmla="*/ 0 h 5143500"/>
              <a:gd name="connsiteX13" fmla="*/ 4550484 w 9144000"/>
              <a:gd name="connsiteY13" fmla="*/ 0 h 5143500"/>
              <a:gd name="connsiteX14" fmla="*/ 1978733 w 9144000"/>
              <a:gd name="connsiteY14" fmla="*/ 2571751 h 5143500"/>
              <a:gd name="connsiteX15" fmla="*/ 4287538 w 9144000"/>
              <a:gd name="connsiteY15" fmla="*/ 5130225 h 5143500"/>
              <a:gd name="connsiteX16" fmla="*/ 4550445 w 9144000"/>
              <a:gd name="connsiteY16" fmla="*/ 5143500 h 5143500"/>
              <a:gd name="connsiteX17" fmla="*/ 0 w 9144000"/>
              <a:gd name="connsiteY1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44000" h="5143500">
                <a:moveTo>
                  <a:pt x="4550483" y="381134"/>
                </a:moveTo>
                <a:cubicBezTo>
                  <a:pt x="5760327" y="381134"/>
                  <a:pt x="6741100" y="1361907"/>
                  <a:pt x="6741100" y="2571751"/>
                </a:cubicBezTo>
                <a:cubicBezTo>
                  <a:pt x="6741100" y="3781595"/>
                  <a:pt x="5760327" y="4762368"/>
                  <a:pt x="4550483" y="4762368"/>
                </a:cubicBezTo>
                <a:cubicBezTo>
                  <a:pt x="3340639" y="4762368"/>
                  <a:pt x="2359866" y="3781595"/>
                  <a:pt x="2359866" y="2571751"/>
                </a:cubicBezTo>
                <a:cubicBezTo>
                  <a:pt x="2359866" y="1361907"/>
                  <a:pt x="3340639" y="381134"/>
                  <a:pt x="4550483" y="381134"/>
                </a:cubicBezTo>
                <a:close/>
                <a:moveTo>
                  <a:pt x="4550484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4550524" y="5143500"/>
                </a:lnTo>
                <a:lnTo>
                  <a:pt x="4813431" y="5130225"/>
                </a:lnTo>
                <a:cubicBezTo>
                  <a:pt x="6110252" y="4998525"/>
                  <a:pt x="7122235" y="3903319"/>
                  <a:pt x="7122235" y="2571751"/>
                </a:cubicBezTo>
                <a:cubicBezTo>
                  <a:pt x="7122235" y="1151412"/>
                  <a:pt x="5970823" y="0"/>
                  <a:pt x="4550484" y="0"/>
                </a:cubicBezTo>
                <a:close/>
                <a:moveTo>
                  <a:pt x="0" y="0"/>
                </a:moveTo>
                <a:lnTo>
                  <a:pt x="4550484" y="0"/>
                </a:lnTo>
                <a:cubicBezTo>
                  <a:pt x="3130145" y="0"/>
                  <a:pt x="1978733" y="1151412"/>
                  <a:pt x="1978733" y="2571751"/>
                </a:cubicBezTo>
                <a:cubicBezTo>
                  <a:pt x="1978733" y="3903319"/>
                  <a:pt x="2990716" y="4998525"/>
                  <a:pt x="4287538" y="5130225"/>
                </a:cubicBezTo>
                <a:lnTo>
                  <a:pt x="4550445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8800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C63A417-F9E5-067F-9C13-2EC8159DD6B6}"/>
              </a:ext>
            </a:extLst>
          </p:cNvPr>
          <p:cNvSpPr/>
          <p:nvPr/>
        </p:nvSpPr>
        <p:spPr>
          <a:xfrm rot="5400000">
            <a:off x="32273" y="-32274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C959065-2D09-4D8F-5217-A1037F5788FB}"/>
              </a:ext>
            </a:extLst>
          </p:cNvPr>
          <p:cNvSpPr/>
          <p:nvPr/>
        </p:nvSpPr>
        <p:spPr>
          <a:xfrm rot="5400000">
            <a:off x="41236" y="-41239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9BC26DE4-53A7-66D9-5934-6FA272817AD6}"/>
              </a:ext>
            </a:extLst>
          </p:cNvPr>
          <p:cNvSpPr/>
          <p:nvPr/>
        </p:nvSpPr>
        <p:spPr>
          <a:xfrm rot="16200000">
            <a:off x="7453253" y="3452752"/>
            <a:ext cx="1649509" cy="1731986"/>
          </a:xfrm>
          <a:prstGeom prst="rtTriangl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51DCAE0-4A93-5807-EF80-CA81B3A5D928}"/>
              </a:ext>
            </a:extLst>
          </p:cNvPr>
          <p:cNvSpPr/>
          <p:nvPr/>
        </p:nvSpPr>
        <p:spPr>
          <a:xfrm rot="16200000">
            <a:off x="7820810" y="3820310"/>
            <a:ext cx="1290917" cy="1355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92093B-0D8B-CAF4-3A31-E0EC6AFAD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54" y="2763914"/>
            <a:ext cx="81278" cy="45719"/>
          </a:xfrm>
          <a:prstGeom prst="rect">
            <a:avLst/>
          </a:prstGeom>
        </p:spPr>
      </p:pic>
      <p:sp>
        <p:nvSpPr>
          <p:cNvPr id="11" name="Google Shape;1605;p48">
            <a:extLst>
              <a:ext uri="{FF2B5EF4-FFF2-40B4-BE49-F238E27FC236}">
                <a16:creationId xmlns:a16="http://schemas.microsoft.com/office/drawing/2014/main" id="{63C25F5B-C404-C74C-A419-FFE74322F46E}"/>
              </a:ext>
            </a:extLst>
          </p:cNvPr>
          <p:cNvSpPr txBox="1">
            <a:spLocks/>
          </p:cNvSpPr>
          <p:nvPr/>
        </p:nvSpPr>
        <p:spPr>
          <a:xfrm>
            <a:off x="3036816" y="2140546"/>
            <a:ext cx="3070367" cy="71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ct val="25000"/>
              <a:buFont typeface="Arial"/>
              <a:buNone/>
              <a:defRPr/>
            </a:pPr>
            <a:r>
              <a:rPr lang="ko-KR" altLang="en-US" sz="4500" b="1" dirty="0">
                <a:solidFill>
                  <a:schemeClr val="bg1"/>
                </a:solidFill>
                <a:latin typeface="맑은 고딕"/>
                <a:ea typeface="맑은 고딕"/>
                <a:cs typeface="Arial"/>
                <a:sym typeface="Arial"/>
              </a:rPr>
              <a:t>감사합니다</a:t>
            </a:r>
            <a:endParaRPr lang="en-US" altLang="ko-KR" sz="4500" b="1" dirty="0">
              <a:solidFill>
                <a:schemeClr val="bg1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12" name="Google Shape;56;p15">
            <a:extLst>
              <a:ext uri="{FF2B5EF4-FFF2-40B4-BE49-F238E27FC236}">
                <a16:creationId xmlns:a16="http://schemas.microsoft.com/office/drawing/2014/main" id="{B4F85123-2D60-3F9B-E3B5-F7D3577D75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8806" y="3567238"/>
            <a:ext cx="2667900" cy="751507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Byte </a:t>
            </a:r>
            <a:r>
              <a:rPr lang="ko-KR" altLang="en-US" sz="1050" b="1" dirty="0" err="1">
                <a:solidFill>
                  <a:schemeClr val="bg1"/>
                </a:solidFill>
                <a:latin typeface="+mn-ea"/>
                <a:ea typeface="+mn-ea"/>
              </a:rPr>
              <a:t>Miners</a:t>
            </a:r>
            <a:endParaRPr lang="ko-KR" altLang="en-US" sz="105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ea typeface="+mn-ea"/>
              </a:rPr>
              <a:t>데이터 </a:t>
            </a:r>
            <a:r>
              <a:rPr lang="ko-KR" altLang="en-US" sz="1050" b="1" dirty="0" err="1">
                <a:solidFill>
                  <a:schemeClr val="bg1"/>
                </a:solidFill>
                <a:latin typeface="+mn-ea"/>
                <a:ea typeface="+mn-ea"/>
              </a:rPr>
              <a:t>채굴자</a:t>
            </a:r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05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 algn="ctr">
              <a:defRPr/>
            </a:pP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김나영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김태현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이승주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윤정현</a:t>
            </a:r>
            <a:r>
              <a:rPr lang="en-US" altLang="ko-KR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, </a:t>
            </a:r>
            <a:r>
              <a:rPr lang="ko-KR" altLang="en-US" sz="1050" b="1" kern="1200" dirty="0">
                <a:solidFill>
                  <a:schemeClr val="bg1"/>
                </a:solidFill>
                <a:latin typeface="+mn-ea"/>
                <a:ea typeface="+mn-ea"/>
                <a:cs typeface="KoPubWorld돋움체 Bold"/>
              </a:rPr>
              <a:t>최정인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0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ECDD12-B8EF-AACE-E068-FC296F58CB34}"/>
              </a:ext>
            </a:extLst>
          </p:cNvPr>
          <p:cNvSpPr/>
          <p:nvPr/>
        </p:nvSpPr>
        <p:spPr>
          <a:xfrm>
            <a:off x="3248809" y="3458130"/>
            <a:ext cx="2667897" cy="86061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 descr="텍스트, 스크린샷, 전자제품, 컴퓨터이(가) 표시된 사진&#10;&#10;자동 생성된 설명">
            <a:extLst>
              <a:ext uri="{FF2B5EF4-FFF2-40B4-BE49-F238E27FC236}">
                <a16:creationId xmlns:a16="http://schemas.microsoft.com/office/drawing/2014/main" id="{F1367CD5-6AA2-9A1D-1271-62AACE039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2752"/>
            <a:ext cx="9144000" cy="515625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0FE0EBE1-A616-71A5-B487-1A5C3CC45833}"/>
              </a:ext>
            </a:extLst>
          </p:cNvPr>
          <p:cNvSpPr/>
          <p:nvPr/>
        </p:nvSpPr>
        <p:spPr>
          <a:xfrm>
            <a:off x="1" y="-5715"/>
            <a:ext cx="9144000" cy="5154930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C8224C2-F3B3-026B-5678-675CCA552C34}"/>
              </a:ext>
            </a:extLst>
          </p:cNvPr>
          <p:cNvSpPr/>
          <p:nvPr/>
        </p:nvSpPr>
        <p:spPr>
          <a:xfrm>
            <a:off x="387275" y="734233"/>
            <a:ext cx="8251399" cy="4144847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7A9E05-0624-C60D-2C09-A72462DA4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955D6-F187-E2D2-4E20-26FB95F0B488}"/>
              </a:ext>
            </a:extLst>
          </p:cNvPr>
          <p:cNvSpPr txBox="1"/>
          <p:nvPr/>
        </p:nvSpPr>
        <p:spPr>
          <a:xfrm>
            <a:off x="2411740" y="158468"/>
            <a:ext cx="4314001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맑은 고딕"/>
                <a:ea typeface="맑은 고딕"/>
              </a:rPr>
              <a:t>분석 환경 및 활용 라이브러리</a:t>
            </a:r>
            <a:endParaRPr kumimoji="0" lang="ko-KR" altLang="en-US" sz="24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16A7586-4CB8-4E60-4E96-3C3A4CB6C989}"/>
              </a:ext>
            </a:extLst>
          </p:cNvPr>
          <p:cNvGrpSpPr/>
          <p:nvPr/>
        </p:nvGrpSpPr>
        <p:grpSpPr>
          <a:xfrm>
            <a:off x="674404" y="792847"/>
            <a:ext cx="2434294" cy="4002433"/>
            <a:chOff x="674404" y="792847"/>
            <a:chExt cx="2434294" cy="400243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315284A-50F8-AE91-AC97-78AD23D71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6097" y="2596061"/>
              <a:ext cx="1039195" cy="134064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3766F2C-25E1-D759-5825-0A1BE6B89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717" y="1432717"/>
              <a:ext cx="1930247" cy="669678"/>
            </a:xfrm>
            <a:prstGeom prst="rect">
              <a:avLst/>
            </a:prstGeom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EFC0E9A-B0A1-F310-6B09-C8F27739BC7D}"/>
                </a:ext>
              </a:extLst>
            </p:cNvPr>
            <p:cNvSpPr/>
            <p:nvPr/>
          </p:nvSpPr>
          <p:spPr>
            <a:xfrm>
              <a:off x="674404" y="792847"/>
              <a:ext cx="2434294" cy="3947829"/>
            </a:xfrm>
            <a:prstGeom prst="roundRect">
              <a:avLst/>
            </a:prstGeom>
            <a:noFill/>
            <a:ln>
              <a:solidFill>
                <a:srgbClr val="59A7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Google Shape;101;p16">
              <a:extLst>
                <a:ext uri="{FF2B5EF4-FFF2-40B4-BE49-F238E27FC236}">
                  <a16:creationId xmlns:a16="http://schemas.microsoft.com/office/drawing/2014/main" id="{468B0C40-0A78-9DEF-EF96-2A2AC3064D03}"/>
                </a:ext>
              </a:extLst>
            </p:cNvPr>
            <p:cNvSpPr txBox="1"/>
            <p:nvPr/>
          </p:nvSpPr>
          <p:spPr>
            <a:xfrm>
              <a:off x="1446131" y="4507280"/>
              <a:ext cx="929420" cy="28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2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분석 언어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9BC1F7B-8A83-16F7-98A4-1EEC444E858E}"/>
              </a:ext>
            </a:extLst>
          </p:cNvPr>
          <p:cNvGrpSpPr/>
          <p:nvPr/>
        </p:nvGrpSpPr>
        <p:grpSpPr>
          <a:xfrm>
            <a:off x="5976841" y="792847"/>
            <a:ext cx="2434294" cy="4006781"/>
            <a:chOff x="5976841" y="792847"/>
            <a:chExt cx="2434294" cy="40067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E6BB84A-F55C-66F2-4CC8-AFB235B7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5601" y="792847"/>
              <a:ext cx="1471334" cy="324261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5FEFA4C-F697-60F2-38DF-C1DF01EFB528}"/>
                </a:ext>
              </a:extLst>
            </p:cNvPr>
            <p:cNvGrpSpPr/>
            <p:nvPr/>
          </p:nvGrpSpPr>
          <p:grpSpPr>
            <a:xfrm>
              <a:off x="5976841" y="793213"/>
              <a:ext cx="2434294" cy="4006415"/>
              <a:chOff x="5976841" y="793213"/>
              <a:chExt cx="2434294" cy="400641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74784A7-6295-C535-4D42-22E7F8187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5478" y="2870214"/>
                <a:ext cx="1269082" cy="39616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FE88BE4-984E-18F2-FFC2-27E6C3B4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8780" y="3276755"/>
                <a:ext cx="1424974" cy="534366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63B1B0A-131E-AF51-85B8-01C8EFC9D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5284" y="1136364"/>
                <a:ext cx="1251968" cy="55883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1D4B1A-317E-12DB-9E0F-4B5AE14F2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9234" y="1731151"/>
                <a:ext cx="1641571" cy="405326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6622F15-09C5-A1ED-2690-13B773305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2267" y="2239563"/>
                <a:ext cx="978001" cy="527565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7AF4052-9FCA-DC5A-2F37-60931B254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83651" y="3814740"/>
                <a:ext cx="995232" cy="672105"/>
              </a:xfrm>
              <a:prstGeom prst="rect">
                <a:avLst/>
              </a:prstGeom>
            </p:spPr>
          </p:pic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C39555C-FB99-3746-A51E-9B899BD1A29C}"/>
                  </a:ext>
                </a:extLst>
              </p:cNvPr>
              <p:cNvSpPr/>
              <p:nvPr/>
            </p:nvSpPr>
            <p:spPr>
              <a:xfrm>
                <a:off x="5976841" y="793213"/>
                <a:ext cx="2434294" cy="3947829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Google Shape;101;p16">
                <a:extLst>
                  <a:ext uri="{FF2B5EF4-FFF2-40B4-BE49-F238E27FC236}">
                    <a16:creationId xmlns:a16="http://schemas.microsoft.com/office/drawing/2014/main" id="{94BD409D-DEC9-A3AC-0933-CE368846005F}"/>
                  </a:ext>
                </a:extLst>
              </p:cNvPr>
              <p:cNvSpPr txBox="1"/>
              <p:nvPr/>
            </p:nvSpPr>
            <p:spPr>
              <a:xfrm>
                <a:off x="6659066" y="4511628"/>
                <a:ext cx="1148186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050" i="0" u="none" strike="noStrike" kern="0" cap="none" spc="0" normalizeH="0" baseline="0" dirty="0">
                    <a:solidFill>
                      <a:srgbClr val="434343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라이브러리</a:t>
                </a:r>
                <a:r>
                  <a:rPr kumimoji="0" lang="en-US" altLang="ko-KR" sz="1050" i="0" u="none" strike="noStrike" kern="0" cap="none" spc="0" normalizeH="0" baseline="0" dirty="0">
                    <a:solidFill>
                      <a:srgbClr val="434343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&amp;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ko-KR" altLang="en-US" sz="1050" i="0" u="none" strike="noStrike" kern="0" cap="none" spc="0" normalizeH="0" baseline="0" dirty="0">
                    <a:solidFill>
                      <a:srgbClr val="434343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프레임워크</a:t>
                </a: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41C1464-506C-C522-8382-E1C1EFF6A1D8}"/>
              </a:ext>
            </a:extLst>
          </p:cNvPr>
          <p:cNvGrpSpPr/>
          <p:nvPr/>
        </p:nvGrpSpPr>
        <p:grpSpPr>
          <a:xfrm>
            <a:off x="3323589" y="793213"/>
            <a:ext cx="2434294" cy="4005857"/>
            <a:chOff x="3323589" y="793213"/>
            <a:chExt cx="2434294" cy="400585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3CE4BD-7139-CEB0-7EF0-E9E04C9DFA52}"/>
                </a:ext>
              </a:extLst>
            </p:cNvPr>
            <p:cNvGrpSpPr/>
            <p:nvPr/>
          </p:nvGrpSpPr>
          <p:grpSpPr>
            <a:xfrm>
              <a:off x="3323589" y="793213"/>
              <a:ext cx="2434294" cy="4005857"/>
              <a:chOff x="3323589" y="793213"/>
              <a:chExt cx="2434294" cy="4005857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D7AEFF8-A4A8-A130-FB9C-1BA8AAE00140}"/>
                  </a:ext>
                </a:extLst>
              </p:cNvPr>
              <p:cNvGrpSpPr/>
              <p:nvPr/>
            </p:nvGrpSpPr>
            <p:grpSpPr>
              <a:xfrm>
                <a:off x="3323589" y="793213"/>
                <a:ext cx="2434294" cy="3947829"/>
                <a:chOff x="3323589" y="793213"/>
                <a:chExt cx="2434294" cy="3947829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ACE31D25-14B3-9E50-9223-8D9821DD1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47994" y="2693424"/>
                  <a:ext cx="1641571" cy="678516"/>
                </a:xfrm>
                <a:prstGeom prst="rect">
                  <a:avLst/>
                </a:prstGeom>
              </p:spPr>
            </p:pic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2F6DA5B6-5FA9-64A5-50F7-857FF163E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50502" y="945195"/>
                  <a:ext cx="2036479" cy="672105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ED6C3D48-857F-9CCE-8336-ED62261282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45227" y="3510761"/>
                  <a:ext cx="1276631" cy="799701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325C03C5-D1E8-E200-C6EC-C679AA5EA7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56735" y="1676166"/>
                  <a:ext cx="1930246" cy="782897"/>
                </a:xfrm>
                <a:prstGeom prst="rect">
                  <a:avLst/>
                </a:prstGeom>
              </p:spPr>
            </p:pic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7D0607A2-DA66-49F2-647F-3CBCF0E5E6D1}"/>
                    </a:ext>
                  </a:extLst>
                </p:cNvPr>
                <p:cNvSpPr/>
                <p:nvPr/>
              </p:nvSpPr>
              <p:spPr>
                <a:xfrm>
                  <a:off x="3323589" y="793213"/>
                  <a:ext cx="2434294" cy="3947829"/>
                </a:xfrm>
                <a:prstGeom prst="roundRect">
                  <a:avLst/>
                </a:prstGeom>
                <a:noFill/>
                <a:ln>
                  <a:solidFill>
                    <a:srgbClr val="D8DFF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Google Shape;101;p16">
                <a:extLst>
                  <a:ext uri="{FF2B5EF4-FFF2-40B4-BE49-F238E27FC236}">
                    <a16:creationId xmlns:a16="http://schemas.microsoft.com/office/drawing/2014/main" id="{E940F4B1-F83C-BA39-5101-5BFC08674D3D}"/>
                  </a:ext>
                </a:extLst>
              </p:cNvPr>
              <p:cNvSpPr txBox="1"/>
              <p:nvPr/>
            </p:nvSpPr>
            <p:spPr>
              <a:xfrm>
                <a:off x="4110361" y="4511070"/>
                <a:ext cx="918442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lang="ko-KR" altLang="en-US" sz="1200" dirty="0">
                    <a:solidFill>
                      <a:srgbClr val="434343"/>
                    </a:solidFill>
                    <a:latin typeface="맑은 고딕"/>
                    <a:ea typeface="맑은 고딕"/>
                    <a:cs typeface="Fira Sans Extra Condensed Medium"/>
                    <a:sym typeface="Fira Sans Extra Condensed Medium"/>
                  </a:rPr>
                  <a:t>개발환경</a:t>
                </a:r>
                <a:endParaRPr kumimoji="0" lang="ko-KR" altLang="en-US" sz="1200" i="0" u="none" strike="noStrike" kern="0" cap="none" spc="0" normalizeH="0" baseline="0" dirty="0">
                  <a:solidFill>
                    <a:srgbClr val="434343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endParaRPr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C46F2F26-6A10-DDF0-FE59-63DC19DA2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33365" y="3365550"/>
              <a:ext cx="997506" cy="919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14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실내, 빛이(가) 표시된 사진&#10;&#10;자동 생성된 설명">
            <a:extLst>
              <a:ext uri="{FF2B5EF4-FFF2-40B4-BE49-F238E27FC236}">
                <a16:creationId xmlns:a16="http://schemas.microsoft.com/office/drawing/2014/main" id="{3BA41D71-43D4-9F90-0026-F048D72E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48C9E-ADB0-65EE-014A-6FE71891E147}"/>
              </a:ext>
            </a:extLst>
          </p:cNvPr>
          <p:cNvSpPr/>
          <p:nvPr/>
        </p:nvSpPr>
        <p:spPr>
          <a:xfrm>
            <a:off x="1777998" y="0"/>
            <a:ext cx="7366001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2437B-F900-8BE7-9FAE-B89F1B240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46871734-F583-50E8-1304-8846888D9BEC}"/>
              </a:ext>
            </a:extLst>
          </p:cNvPr>
          <p:cNvSpPr/>
          <p:nvPr/>
        </p:nvSpPr>
        <p:spPr>
          <a:xfrm>
            <a:off x="-4555" y="1458744"/>
            <a:ext cx="2425026" cy="2217462"/>
          </a:xfrm>
          <a:prstGeom prst="flowChartDelay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01;p16">
            <a:extLst>
              <a:ext uri="{FF2B5EF4-FFF2-40B4-BE49-F238E27FC236}">
                <a16:creationId xmlns:a16="http://schemas.microsoft.com/office/drawing/2014/main" id="{718D6378-FD86-A159-83F1-A80C5DD1F2AD}"/>
              </a:ext>
            </a:extLst>
          </p:cNvPr>
          <p:cNvSpPr txBox="1"/>
          <p:nvPr/>
        </p:nvSpPr>
        <p:spPr>
          <a:xfrm>
            <a:off x="2632486" y="3131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01.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</a:p>
        </p:txBody>
      </p:sp>
      <p:sp>
        <p:nvSpPr>
          <p:cNvPr id="8" name="Google Shape;101;p16">
            <a:extLst>
              <a:ext uri="{FF2B5EF4-FFF2-40B4-BE49-F238E27FC236}">
                <a16:creationId xmlns:a16="http://schemas.microsoft.com/office/drawing/2014/main" id="{402E3E45-90B1-7DC6-1B89-62E2ADBC16FB}"/>
              </a:ext>
            </a:extLst>
          </p:cNvPr>
          <p:cNvSpPr txBox="1"/>
          <p:nvPr/>
        </p:nvSpPr>
        <p:spPr>
          <a:xfrm>
            <a:off x="2632486" y="1436017"/>
            <a:ext cx="3213104" cy="3215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02.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과제 정의</a:t>
            </a: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594F6B1D-2B71-B296-9DA5-33E6691B0454}"/>
              </a:ext>
            </a:extLst>
          </p:cNvPr>
          <p:cNvSpPr txBox="1"/>
          <p:nvPr/>
        </p:nvSpPr>
        <p:spPr>
          <a:xfrm>
            <a:off x="2632486" y="273926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03.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머신러닝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적용</a:t>
            </a: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2A4FB9FB-1F05-5D3F-6E62-7558A0FA22D6}"/>
              </a:ext>
            </a:extLst>
          </p:cNvPr>
          <p:cNvSpPr txBox="1"/>
          <p:nvPr/>
        </p:nvSpPr>
        <p:spPr>
          <a:xfrm>
            <a:off x="2632486" y="3996564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04.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마케팅 제언</a:t>
            </a: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22020A67-DFBA-361E-B9AD-2532D1A05CE9}"/>
              </a:ext>
            </a:extLst>
          </p:cNvPr>
          <p:cNvSpPr txBox="1"/>
          <p:nvPr/>
        </p:nvSpPr>
        <p:spPr>
          <a:xfrm>
            <a:off x="4486686" y="778913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외부 요인 분석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 분석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101;p16">
            <a:extLst>
              <a:ext uri="{FF2B5EF4-FFF2-40B4-BE49-F238E27FC236}">
                <a16:creationId xmlns:a16="http://schemas.microsoft.com/office/drawing/2014/main" id="{89A3B052-F648-0867-9046-1856E00B607D}"/>
              </a:ext>
            </a:extLst>
          </p:cNvPr>
          <p:cNvSpPr txBox="1"/>
          <p:nvPr/>
        </p:nvSpPr>
        <p:spPr>
          <a:xfrm>
            <a:off x="4486686" y="2036214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정의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범주화 소개</a:t>
            </a:r>
            <a:endParaRPr lang="en-US" altLang="ko-KR" b="1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데이터셋 분리 및 변수 설정</a:t>
            </a:r>
          </a:p>
        </p:txBody>
      </p:sp>
      <p:sp>
        <p:nvSpPr>
          <p:cNvPr id="13" name="Google Shape;101;p16">
            <a:extLst>
              <a:ext uri="{FF2B5EF4-FFF2-40B4-BE49-F238E27FC236}">
                <a16:creationId xmlns:a16="http://schemas.microsoft.com/office/drawing/2014/main" id="{A4AC1DDA-DDE5-4C6B-3D19-9FA04A7BDEAB}"/>
              </a:ext>
            </a:extLst>
          </p:cNvPr>
          <p:cNvSpPr txBox="1"/>
          <p:nvPr/>
        </p:nvSpPr>
        <p:spPr>
          <a:xfrm>
            <a:off x="4486686" y="3293739"/>
            <a:ext cx="224789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분류 모델 소개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군집화 소개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101;p16">
            <a:extLst>
              <a:ext uri="{FF2B5EF4-FFF2-40B4-BE49-F238E27FC236}">
                <a16:creationId xmlns:a16="http://schemas.microsoft.com/office/drawing/2014/main" id="{4D60F1D1-1552-2403-65F3-BDA7906BF65A}"/>
              </a:ext>
            </a:extLst>
          </p:cNvPr>
          <p:cNvSpPr txBox="1"/>
          <p:nvPr/>
        </p:nvSpPr>
        <p:spPr>
          <a:xfrm>
            <a:off x="4486686" y="4551040"/>
            <a:ext cx="3213104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</a:t>
            </a:r>
            <a:r>
              <a:rPr kumimoji="0" lang="ko-KR" altLang="en-US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군집별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마케팅 제언</a:t>
            </a:r>
            <a:endParaRPr kumimoji="0" lang="en-US" altLang="ko-KR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285750" marR="0" lvl="0" indent="-285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유의고객 개인화 상품 추천</a:t>
            </a: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E20DE6-391C-9481-CF93-E339383A3DA4}"/>
              </a:ext>
            </a:extLst>
          </p:cNvPr>
          <p:cNvSpPr/>
          <p:nvPr/>
        </p:nvSpPr>
        <p:spPr>
          <a:xfrm>
            <a:off x="396429" y="1755946"/>
            <a:ext cx="1623058" cy="16230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EAD070-629A-8B36-EEC5-0A4ED65B9994}"/>
              </a:ext>
            </a:extLst>
          </p:cNvPr>
          <p:cNvCxnSpPr/>
          <p:nvPr/>
        </p:nvCxnSpPr>
        <p:spPr>
          <a:xfrm>
            <a:off x="2734090" y="120222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824560-564A-8167-2083-2A4BD5A565EC}"/>
              </a:ext>
            </a:extLst>
          </p:cNvPr>
          <p:cNvCxnSpPr/>
          <p:nvPr/>
        </p:nvCxnSpPr>
        <p:spPr>
          <a:xfrm>
            <a:off x="2734090" y="25674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0D0DE6C-B80E-47D8-5CD7-7F0A7FFF7A12}"/>
              </a:ext>
            </a:extLst>
          </p:cNvPr>
          <p:cNvCxnSpPr/>
          <p:nvPr/>
        </p:nvCxnSpPr>
        <p:spPr>
          <a:xfrm>
            <a:off x="2734090" y="3824775"/>
            <a:ext cx="452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189149F0-021D-BC48-C931-2D2E2A21C0BD}"/>
              </a:ext>
            </a:extLst>
          </p:cNvPr>
          <p:cNvSpPr txBox="1"/>
          <p:nvPr/>
        </p:nvSpPr>
        <p:spPr>
          <a:xfrm>
            <a:off x="678667" y="2423475"/>
            <a:ext cx="1058582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3200" b="1" i="0" u="none" strike="noStrike" kern="0" cap="none" spc="0" normalizeH="0" baseline="0" dirty="0">
                <a:solidFill>
                  <a:schemeClr val="accent5">
                    <a:lumMod val="75000"/>
                  </a:schemeClr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5979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2716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2716E-6 L -3.88889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284E-6 L -3.88889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5679E-6 L 5.55556E-7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23457E-7 L -1.66667E-6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32099E-6 L 5.55556E-7 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7531E-6 L -5.55556E-7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5.55556E-7 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5.55556E-7 0.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사람, 휴대 전화, 실내, 정보기기이(가) 표시된 사진&#10;&#10;자동 생성된 설명">
            <a:extLst>
              <a:ext uri="{FF2B5EF4-FFF2-40B4-BE49-F238E27FC236}">
                <a16:creationId xmlns:a16="http://schemas.microsoft.com/office/drawing/2014/main" id="{5C089988-B585-ED2E-8D9C-B0E80857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6CACC2-F58C-C05A-DA8F-BE4732574370}"/>
              </a:ext>
            </a:extLst>
          </p:cNvPr>
          <p:cNvSpPr/>
          <p:nvPr/>
        </p:nvSpPr>
        <p:spPr>
          <a:xfrm>
            <a:off x="316497" y="748584"/>
            <a:ext cx="8511006" cy="389592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0" name="Google Shape;101;p16"/>
          <p:cNvSpPr txBox="1"/>
          <p:nvPr/>
        </p:nvSpPr>
        <p:spPr>
          <a:xfrm>
            <a:off x="5594252" y="1560696"/>
            <a:ext cx="2966169" cy="22811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1)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유통업계의 성장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2) 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인터넷 쇼핑 채널 확산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3)</a:t>
            </a:r>
            <a:r>
              <a: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 해외시장 수출 확대</a:t>
            </a:r>
          </a:p>
        </p:txBody>
      </p:sp>
      <p:grpSp>
        <p:nvGrpSpPr>
          <p:cNvPr id="122" name="그룹 121"/>
          <p:cNvGrpSpPr/>
          <p:nvPr/>
        </p:nvGrpSpPr>
        <p:grpSpPr>
          <a:xfrm>
            <a:off x="650817" y="919064"/>
            <a:ext cx="4676353" cy="3564657"/>
            <a:chOff x="116472" y="860778"/>
            <a:chExt cx="5356877" cy="4083402"/>
          </a:xfrm>
        </p:grpSpPr>
        <p:sp>
          <p:nvSpPr>
            <p:cNvPr id="102" name="Google Shape;101;p16"/>
            <p:cNvSpPr txBox="1"/>
            <p:nvPr/>
          </p:nvSpPr>
          <p:spPr>
            <a:xfrm>
              <a:off x="772090" y="1115156"/>
              <a:ext cx="2988916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6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인터넷 쇼핑</a:t>
              </a:r>
              <a:r>
                <a:rPr kumimoji="0" lang="en-US" altLang="ko-KR" sz="16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(PC+</a:t>
              </a:r>
              <a:r>
                <a:rPr kumimoji="0" lang="ko-KR" altLang="en-US" sz="16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모바일</a:t>
              </a:r>
              <a:r>
                <a:rPr kumimoji="0" lang="en-US" altLang="ko-KR" sz="16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)</a:t>
              </a:r>
              <a:endParaRPr kumimoji="0" lang="ko-KR" altLang="en-US" sz="1600" b="1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6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시장 규모</a:t>
              </a:r>
            </a:p>
          </p:txBody>
        </p:sp>
        <p:grpSp>
          <p:nvGrpSpPr>
            <p:cNvPr id="103" name="Google Shape;1568;p45"/>
            <p:cNvGrpSpPr/>
            <p:nvPr/>
          </p:nvGrpSpPr>
          <p:grpSpPr>
            <a:xfrm flipH="1">
              <a:off x="222793" y="1544266"/>
              <a:ext cx="4061325" cy="2716425"/>
              <a:chOff x="1821283" y="1387275"/>
              <a:chExt cx="4492650" cy="2716425"/>
            </a:xfrm>
          </p:grpSpPr>
          <p:sp>
            <p:nvSpPr>
              <p:cNvPr id="104" name="Google Shape;1569;p45"/>
              <p:cNvSpPr/>
              <p:nvPr/>
            </p:nvSpPr>
            <p:spPr>
              <a:xfrm>
                <a:off x="1821283" y="1387275"/>
                <a:ext cx="1378500" cy="2716200"/>
              </a:xfrm>
              <a:prstGeom prst="triangle">
                <a:avLst>
                  <a:gd name="adj" fmla="val 50000"/>
                </a:avLst>
              </a:prstGeom>
              <a:solidFill>
                <a:srgbClr val="1E35A1">
                  <a:alpha val="100000"/>
                </a:srgb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570;p45"/>
              <p:cNvSpPr/>
              <p:nvPr/>
            </p:nvSpPr>
            <p:spPr>
              <a:xfrm>
                <a:off x="2859333" y="1926375"/>
                <a:ext cx="1378500" cy="2177101"/>
              </a:xfrm>
              <a:prstGeom prst="triangle">
                <a:avLst>
                  <a:gd name="adj" fmla="val 50000"/>
                </a:avLst>
              </a:prstGeom>
              <a:solidFill>
                <a:srgbClr val="0C79F3">
                  <a:alpha val="100000"/>
                </a:srgb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571;p45"/>
              <p:cNvSpPr/>
              <p:nvPr/>
            </p:nvSpPr>
            <p:spPr>
              <a:xfrm>
                <a:off x="3897383" y="2470500"/>
                <a:ext cx="1378500" cy="1632900"/>
              </a:xfrm>
              <a:prstGeom prst="triangle">
                <a:avLst>
                  <a:gd name="adj" fmla="val 50000"/>
                </a:avLst>
              </a:prstGeom>
              <a:solidFill>
                <a:srgbClr val="00D4F0">
                  <a:alpha val="100000"/>
                </a:srgb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572;p45"/>
              <p:cNvSpPr/>
              <p:nvPr/>
            </p:nvSpPr>
            <p:spPr>
              <a:xfrm>
                <a:off x="4935434" y="3015000"/>
                <a:ext cx="1378499" cy="1088700"/>
              </a:xfrm>
              <a:prstGeom prst="triangle">
                <a:avLst>
                  <a:gd name="adj" fmla="val 50000"/>
                </a:avLst>
              </a:prstGeom>
              <a:solidFill>
                <a:srgbClr val="2170B7">
                  <a:alpha val="100000"/>
                </a:srgb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" name="Google Shape;1585;p45"/>
            <p:cNvSpPr txBox="1"/>
            <p:nvPr/>
          </p:nvSpPr>
          <p:spPr>
            <a:xfrm>
              <a:off x="3307939" y="4265596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2015</a:t>
              </a:r>
            </a:p>
          </p:txBody>
        </p:sp>
        <p:sp>
          <p:nvSpPr>
            <p:cNvPr id="110" name="Google Shape;1584;p45"/>
            <p:cNvSpPr txBox="1"/>
            <p:nvPr/>
          </p:nvSpPr>
          <p:spPr>
            <a:xfrm>
              <a:off x="2404798" y="4265596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2014</a:t>
              </a:r>
            </a:p>
          </p:txBody>
        </p:sp>
        <p:sp>
          <p:nvSpPr>
            <p:cNvPr id="111" name="Google Shape;1583;p45"/>
            <p:cNvSpPr txBox="1"/>
            <p:nvPr/>
          </p:nvSpPr>
          <p:spPr>
            <a:xfrm>
              <a:off x="1426496" y="4262880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2013</a:t>
              </a:r>
            </a:p>
          </p:txBody>
        </p:sp>
        <p:sp>
          <p:nvSpPr>
            <p:cNvPr id="112" name="Google Shape;1582;p45"/>
            <p:cNvSpPr txBox="1"/>
            <p:nvPr/>
          </p:nvSpPr>
          <p:spPr>
            <a:xfrm>
              <a:off x="497262" y="4262880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2012</a:t>
              </a:r>
            </a:p>
          </p:txBody>
        </p:sp>
        <p:sp>
          <p:nvSpPr>
            <p:cNvPr id="114" name="Google Shape;1582;p45"/>
            <p:cNvSpPr txBox="1"/>
            <p:nvPr/>
          </p:nvSpPr>
          <p:spPr>
            <a:xfrm>
              <a:off x="488732" y="3892725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35</a:t>
              </a:r>
              <a:r>
                <a:rPr kumimoji="0" lang="ko-KR" altLang="en-US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조</a:t>
              </a:r>
            </a:p>
          </p:txBody>
        </p:sp>
        <p:sp>
          <p:nvSpPr>
            <p:cNvPr id="115" name="Google Shape;1582;p45"/>
            <p:cNvSpPr txBox="1"/>
            <p:nvPr/>
          </p:nvSpPr>
          <p:spPr>
            <a:xfrm>
              <a:off x="1433790" y="3892725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39</a:t>
              </a:r>
              <a:r>
                <a:rPr kumimoji="0" lang="ko-KR" altLang="en-US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조</a:t>
              </a:r>
            </a:p>
          </p:txBody>
        </p:sp>
        <p:sp>
          <p:nvSpPr>
            <p:cNvPr id="116" name="Google Shape;1582;p45"/>
            <p:cNvSpPr txBox="1"/>
            <p:nvPr/>
          </p:nvSpPr>
          <p:spPr>
            <a:xfrm>
              <a:off x="2369549" y="3902699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45</a:t>
              </a:r>
              <a:r>
                <a:rPr kumimoji="0" lang="ko-KR" altLang="en-US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조</a:t>
              </a:r>
            </a:p>
          </p:txBody>
        </p:sp>
        <p:sp>
          <p:nvSpPr>
            <p:cNvPr id="117" name="Google Shape;1582;p45"/>
            <p:cNvSpPr txBox="1"/>
            <p:nvPr/>
          </p:nvSpPr>
          <p:spPr>
            <a:xfrm>
              <a:off x="3337665" y="3892725"/>
              <a:ext cx="706200" cy="200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r>
                <a:rPr kumimoji="0" lang="ko-KR" altLang="en-US" sz="1300" b="1" i="0" u="none" strike="noStrike" kern="0" cap="none" spc="0" normalizeH="0" baseline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조</a:t>
              </a:r>
            </a:p>
          </p:txBody>
        </p:sp>
        <p:sp>
          <p:nvSpPr>
            <p:cNvPr id="118" name="Google Shape;1585;p45"/>
            <p:cNvSpPr txBox="1"/>
            <p:nvPr/>
          </p:nvSpPr>
          <p:spPr>
            <a:xfrm>
              <a:off x="2439009" y="4651936"/>
              <a:ext cx="2099579" cy="2850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*</a:t>
              </a:r>
              <a:r>
                <a:rPr kumimoji="0" lang="ko-KR" altLang="en-US" sz="1100" b="0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자료 </a:t>
              </a:r>
              <a:r>
                <a:rPr kumimoji="0" lang="en-US" altLang="ko-KR" sz="1100" b="0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:</a:t>
              </a:r>
              <a:r>
                <a:rPr kumimoji="0" lang="ko-KR" altLang="en-US" sz="1100" b="0" i="0" u="none" strike="noStrike" kern="0" cap="none" spc="0" normalizeH="0" baseline="0" dirty="0">
                  <a:solidFill>
                    <a:schemeClr val="bg1"/>
                  </a:solidFill>
                  <a:latin typeface="+mj-ea"/>
                  <a:ea typeface="+mj-ea"/>
                  <a:cs typeface="Roboto"/>
                  <a:sym typeface="Roboto"/>
                </a:rPr>
                <a:t> 온라인쇼핑협회</a:t>
              </a:r>
            </a:p>
          </p:txBody>
        </p:sp>
        <p:sp>
          <p:nvSpPr>
            <p:cNvPr id="119" name="화살표: 오른쪽 118"/>
            <p:cNvSpPr/>
            <p:nvPr/>
          </p:nvSpPr>
          <p:spPr>
            <a:xfrm>
              <a:off x="4416625" y="2424269"/>
              <a:ext cx="1056724" cy="926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116472" y="860778"/>
              <a:ext cx="4300153" cy="40834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58755F-456D-11B4-C5F8-388DE77E6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5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D1AE1-3100-10D3-4B64-DC9E32CFD23A}"/>
              </a:ext>
            </a:extLst>
          </p:cNvPr>
          <p:cNvSpPr txBox="1"/>
          <p:nvPr/>
        </p:nvSpPr>
        <p:spPr>
          <a:xfrm>
            <a:off x="3299200" y="112682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맑은 고딕"/>
                <a:ea typeface="맑은 고딕"/>
              </a:rPr>
              <a:t>외부 요인 분석</a:t>
            </a:r>
            <a:endParaRPr kumimoji="0" lang="ko-KR" altLang="en-US" sz="28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8459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전자제품, 컴퓨터, 전자 기기, 컴퓨터 하드웨어이(가) 표시된 사진&#10;&#10;자동 생성된 설명">
            <a:extLst>
              <a:ext uri="{FF2B5EF4-FFF2-40B4-BE49-F238E27FC236}">
                <a16:creationId xmlns:a16="http://schemas.microsoft.com/office/drawing/2014/main" id="{E60A0D86-F2ED-6153-BC50-3FB7B695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D236828-3749-9E91-CD2F-38C04C34E46A}"/>
              </a:ext>
            </a:extLst>
          </p:cNvPr>
          <p:cNvSpPr/>
          <p:nvPr/>
        </p:nvSpPr>
        <p:spPr>
          <a:xfrm>
            <a:off x="674703" y="276715"/>
            <a:ext cx="7910002" cy="4386502"/>
          </a:xfrm>
          <a:prstGeom prst="roundRect">
            <a:avLst/>
          </a:prstGeom>
          <a:solidFill>
            <a:srgbClr val="0481D6">
              <a:alpha val="65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Google Shape;101;p16"/>
          <p:cNvSpPr txBox="1"/>
          <p:nvPr/>
        </p:nvSpPr>
        <p:spPr>
          <a:xfrm>
            <a:off x="1702409" y="1076431"/>
            <a:ext cx="1385255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전체 매출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BBB8E6-1088-E89F-5A4D-6ADA54B85A1F}"/>
              </a:ext>
            </a:extLst>
          </p:cNvPr>
          <p:cNvGrpSpPr/>
          <p:nvPr/>
        </p:nvGrpSpPr>
        <p:grpSpPr>
          <a:xfrm>
            <a:off x="1517482" y="1439742"/>
            <a:ext cx="2344601" cy="2997003"/>
            <a:chOff x="1517482" y="1439742"/>
            <a:chExt cx="2344601" cy="29970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Google Shape;95;p16"/>
            <p:cNvSpPr/>
            <p:nvPr/>
          </p:nvSpPr>
          <p:spPr>
            <a:xfrm>
              <a:off x="1517482" y="2528454"/>
              <a:ext cx="642646" cy="1607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C79F3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Google Shape;97;p16"/>
            <p:cNvSpPr/>
            <p:nvPr/>
          </p:nvSpPr>
          <p:spPr>
            <a:xfrm>
              <a:off x="2520772" y="2057215"/>
              <a:ext cx="642646" cy="2079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E35A1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98;p16"/>
            <p:cNvSpPr txBox="1"/>
            <p:nvPr/>
          </p:nvSpPr>
          <p:spPr>
            <a:xfrm rot="16200000">
              <a:off x="2316190" y="3476229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3,474</a:t>
              </a:r>
              <a:r>
                <a:rPr kumimoji="0" lang="ko-KR" altLang="en-US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17" name="Google Shape;99;p16"/>
            <p:cNvSpPr txBox="1"/>
            <p:nvPr/>
          </p:nvSpPr>
          <p:spPr>
            <a:xfrm rot="16200000">
              <a:off x="1312901" y="3476216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3,296</a:t>
              </a:r>
              <a:r>
                <a:rPr kumimoji="0" lang="ko-KR" altLang="en-US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20" name="화살표: 위쪽 19"/>
            <p:cNvSpPr/>
            <p:nvPr/>
          </p:nvSpPr>
          <p:spPr>
            <a:xfrm>
              <a:off x="2435880" y="1439742"/>
              <a:ext cx="1426203" cy="106979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EF4D4D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</a:rPr>
                <a:t>5.4%</a:t>
              </a: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400" b="1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</a:rPr>
                <a:t>증가</a:t>
              </a:r>
              <a:endParaRPr kumimoji="0" lang="en-US" altLang="ko-KR" sz="1400" b="1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32354" y="4098041"/>
              <a:ext cx="664111" cy="3387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맑은 고딕"/>
                  <a:ea typeface="맑은 고딕"/>
                </a:rPr>
                <a:t>2014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9268" y="4098115"/>
              <a:ext cx="6399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맑은 고딕"/>
                  <a:ea typeface="맑은 고딕"/>
                </a:rPr>
                <a:t>2015</a:t>
              </a:r>
            </a:p>
          </p:txBody>
        </p:sp>
      </p:grpSp>
      <p:sp>
        <p:nvSpPr>
          <p:cNvPr id="34" name="Google Shape;101;p16"/>
          <p:cNvSpPr txBox="1"/>
          <p:nvPr/>
        </p:nvSpPr>
        <p:spPr>
          <a:xfrm>
            <a:off x="5935659" y="1076565"/>
            <a:ext cx="1385255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성별</a:t>
            </a:r>
          </a:p>
        </p:txBody>
      </p:sp>
      <p:cxnSp>
        <p:nvCxnSpPr>
          <p:cNvPr id="59" name="직선 연결선 58"/>
          <p:cNvCxnSpPr/>
          <p:nvPr/>
        </p:nvCxnSpPr>
        <p:spPr>
          <a:xfrm rot="16200000" flipH="1" flipV="1">
            <a:off x="2627311" y="2614325"/>
            <a:ext cx="3889374" cy="2"/>
          </a:xfrm>
          <a:prstGeom prst="line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039B90-9DB1-6113-662B-95D9B39A270C}"/>
              </a:ext>
            </a:extLst>
          </p:cNvPr>
          <p:cNvGrpSpPr/>
          <p:nvPr/>
        </p:nvGrpSpPr>
        <p:grpSpPr>
          <a:xfrm>
            <a:off x="5312769" y="1416627"/>
            <a:ext cx="3207167" cy="3010593"/>
            <a:chOff x="5312769" y="1416627"/>
            <a:chExt cx="3207167" cy="30105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Google Shape;97;p16"/>
            <p:cNvSpPr/>
            <p:nvPr/>
          </p:nvSpPr>
          <p:spPr>
            <a:xfrm>
              <a:off x="7432528" y="3353528"/>
              <a:ext cx="498600" cy="76632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headEnd w="med" len="med"/>
              <a:tailEnd w="med" len="med"/>
            </a:ln>
          </p:spPr>
          <p:style>
            <a:lnRef idx="2">
              <a:schemeClr val="accent6">
                <a:shade val="2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" name="Google Shape;105;p16"/>
            <p:cNvSpPr/>
            <p:nvPr/>
          </p:nvSpPr>
          <p:spPr>
            <a:xfrm>
              <a:off x="6933928" y="2654583"/>
              <a:ext cx="503119" cy="147744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" name="Google Shape;97;p16"/>
            <p:cNvSpPr/>
            <p:nvPr/>
          </p:nvSpPr>
          <p:spPr>
            <a:xfrm>
              <a:off x="5811369" y="3500154"/>
              <a:ext cx="498600" cy="617071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headEnd w="med" len="med"/>
              <a:tailEnd w="med" len="med"/>
            </a:ln>
          </p:spPr>
          <p:style>
            <a:lnRef idx="2">
              <a:schemeClr val="accent6">
                <a:shade val="2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98;p16"/>
            <p:cNvSpPr txBox="1"/>
            <p:nvPr/>
          </p:nvSpPr>
          <p:spPr>
            <a:xfrm rot="16200000">
              <a:off x="5534764" y="3457239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5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662</a:t>
              </a:r>
              <a:r>
                <a:rPr kumimoji="0" lang="ko-KR" altLang="en-US" sz="15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98053" y="4088798"/>
              <a:ext cx="660812" cy="3384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맑은 고딕"/>
                  <a:ea typeface="맑은 고딕"/>
                </a:rPr>
                <a:t>2014</a:t>
              </a:r>
            </a:p>
          </p:txBody>
        </p:sp>
        <p:sp>
          <p:nvSpPr>
            <p:cNvPr id="41" name="Google Shape;99;p16"/>
            <p:cNvSpPr txBox="1"/>
            <p:nvPr/>
          </p:nvSpPr>
          <p:spPr>
            <a:xfrm rot="16200000">
              <a:off x="6657478" y="3457374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2,801</a:t>
              </a:r>
              <a:r>
                <a:rPr kumimoji="0" lang="ko-KR" altLang="en-US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21999" y="4088798"/>
              <a:ext cx="674954" cy="338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맑은 고딕"/>
                  <a:ea typeface="맑은 고딕"/>
                </a:rPr>
                <a:t>2015</a:t>
              </a:r>
            </a:p>
          </p:txBody>
        </p:sp>
        <p:sp>
          <p:nvSpPr>
            <p:cNvPr id="50" name="Google Shape;105;p16"/>
            <p:cNvSpPr/>
            <p:nvPr/>
          </p:nvSpPr>
          <p:spPr>
            <a:xfrm>
              <a:off x="5312769" y="2870904"/>
              <a:ext cx="498600" cy="1258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D4F0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700" b="0" i="0" u="none" strike="noStrike" kern="0" cap="none" spc="0" normalizeH="0" baseline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" name="Google Shape;109;p16"/>
            <p:cNvSpPr txBox="1"/>
            <p:nvPr/>
          </p:nvSpPr>
          <p:spPr>
            <a:xfrm rot="16200000">
              <a:off x="5036165" y="3469448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2,633</a:t>
              </a:r>
              <a:r>
                <a:rPr kumimoji="0" lang="ko-KR" altLang="en-US" sz="17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54" name="Google Shape;98;p16"/>
            <p:cNvSpPr txBox="1"/>
            <p:nvPr/>
          </p:nvSpPr>
          <p:spPr>
            <a:xfrm rot="16200000">
              <a:off x="7156078" y="3469479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5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673</a:t>
              </a:r>
              <a:r>
                <a:rPr kumimoji="0" lang="ko-KR" altLang="en-US" sz="1500" b="0" i="0" u="none" strike="noStrike" kern="0" cap="none" spc="0" normalizeH="0" baseline="0">
                  <a:solidFill>
                    <a:schemeClr val="bg1"/>
                  </a:solidFill>
                  <a:latin typeface="맑은 고딕"/>
                  <a:ea typeface="맑은 고딕"/>
                  <a:cs typeface="Fira Sans Extra Condensed Medium"/>
                  <a:sym typeface="Fira Sans Extra Condensed Medium"/>
                </a:rPr>
                <a:t>억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15003" y="2621726"/>
              <a:ext cx="2744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F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020391" y="2438400"/>
              <a:ext cx="2744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F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97832" y="3213286"/>
              <a:ext cx="34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18991" y="3079936"/>
              <a:ext cx="34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M</a:t>
              </a: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29408" y="1946065"/>
              <a:ext cx="507639" cy="507639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498753" y="2590800"/>
              <a:ext cx="412136" cy="412136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93491" y="1450290"/>
              <a:ext cx="639775" cy="495775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>
              <a:off x="7307878" y="1416627"/>
              <a:ext cx="592297" cy="48789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/>
                </a:rPr>
                <a:t>6%</a:t>
              </a:r>
            </a:p>
            <a:p>
              <a:pPr algn="ctr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</a:rPr>
                <a:t>증가</a:t>
              </a: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276215" y="2095024"/>
              <a:ext cx="639775" cy="495775"/>
            </a:xfrm>
            <a:prstGeom prst="rect">
              <a:avLst/>
            </a:prstGeom>
          </p:spPr>
        </p:pic>
        <p:sp>
          <p:nvSpPr>
            <p:cNvPr id="67" name="직사각형 66"/>
            <p:cNvSpPr/>
            <p:nvPr/>
          </p:nvSpPr>
          <p:spPr>
            <a:xfrm>
              <a:off x="7806478" y="2133817"/>
              <a:ext cx="713458" cy="437933"/>
            </a:xfrm>
            <a:prstGeom prst="rect">
              <a:avLst/>
            </a:prstGeom>
            <a:solidFill>
              <a:srgbClr val="07155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맑은 고딕"/>
                </a:rPr>
                <a:t>1.6%</a:t>
              </a:r>
            </a:p>
            <a:p>
              <a:pPr algn="ctr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</a:rPr>
                <a:t>증가</a:t>
              </a:r>
            </a:p>
          </p:txBody>
        </p:sp>
      </p:grpSp>
      <p:cxnSp>
        <p:nvCxnSpPr>
          <p:cNvPr id="68" name="직선 연결선 67"/>
          <p:cNvCxnSpPr/>
          <p:nvPr/>
        </p:nvCxnSpPr>
        <p:spPr>
          <a:xfrm rot="10800000">
            <a:off x="766405" y="4141603"/>
            <a:ext cx="3192692" cy="0"/>
          </a:xfrm>
          <a:prstGeom prst="line">
            <a:avLst/>
          </a:prstGeom>
          <a:ln w="1905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rot="16200000" flipH="1">
            <a:off x="-481626" y="2880341"/>
            <a:ext cx="2522525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0" name="직선 연결선 69"/>
          <p:cNvCxnSpPr/>
          <p:nvPr/>
        </p:nvCxnSpPr>
        <p:spPr>
          <a:xfrm rot="10800000">
            <a:off x="5031941" y="4129652"/>
            <a:ext cx="3192692" cy="0"/>
          </a:xfrm>
          <a:prstGeom prst="line">
            <a:avLst/>
          </a:prstGeom>
          <a:ln w="1905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rot="16200000" flipH="1">
            <a:off x="3783909" y="2868389"/>
            <a:ext cx="2522525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8CF963-E8E8-9432-083D-DB240EA2399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6</a:t>
            </a:fld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5A374-9380-C6C4-D517-F9660C0E0040}"/>
              </a:ext>
            </a:extLst>
          </p:cNvPr>
          <p:cNvSpPr txBox="1"/>
          <p:nvPr/>
        </p:nvSpPr>
        <p:spPr>
          <a:xfrm>
            <a:off x="3492216" y="247748"/>
            <a:ext cx="2159566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맑은 고딕"/>
                <a:ea typeface="맑은 고딕"/>
              </a:rPr>
              <a:t>연도별 매출 분석</a:t>
            </a:r>
            <a:endParaRPr kumimoji="0" lang="ko-KR" altLang="en-US" sz="20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75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일몰, 야외, 경치, 하늘이(가) 표시된 사진&#10;&#10;자동 생성된 설명">
            <a:extLst>
              <a:ext uri="{FF2B5EF4-FFF2-40B4-BE49-F238E27FC236}">
                <a16:creationId xmlns:a16="http://schemas.microsoft.com/office/drawing/2014/main" id="{CB8D5B69-7120-6124-8733-F3E42CE6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0D9758-AF91-7244-515E-EA98B4C7C5A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79E5DD-7C22-0D4E-7B7E-E01B3C962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solidFill>
                  <a:schemeClr val="bg1"/>
                </a:solidFill>
              </a:rPr>
              <a:pPr lvl="0"/>
              <a:t>7</a:t>
            </a:fld>
            <a:endParaRPr lang="en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73CE479-6F5A-FF67-F6F7-7DDEB50BBEDA}"/>
              </a:ext>
            </a:extLst>
          </p:cNvPr>
          <p:cNvCxnSpPr>
            <a:cxnSpLocks/>
          </p:cNvCxnSpPr>
          <p:nvPr/>
        </p:nvCxnSpPr>
        <p:spPr>
          <a:xfrm flipH="1">
            <a:off x="358656" y="4132080"/>
            <a:ext cx="2524501" cy="9522"/>
          </a:xfrm>
          <a:prstGeom prst="line">
            <a:avLst/>
          </a:prstGeom>
          <a:ln w="1905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D8011DF-B4C0-E12A-6603-FA5A6AFD9FB0}"/>
              </a:ext>
            </a:extLst>
          </p:cNvPr>
          <p:cNvCxnSpPr/>
          <p:nvPr/>
        </p:nvCxnSpPr>
        <p:spPr>
          <a:xfrm rot="16200000" flipH="1">
            <a:off x="-889375" y="2880340"/>
            <a:ext cx="2522525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EFB9CB-3EA9-BACD-347B-4F1EBA40B029}"/>
              </a:ext>
            </a:extLst>
          </p:cNvPr>
          <p:cNvCxnSpPr/>
          <p:nvPr/>
        </p:nvCxnSpPr>
        <p:spPr>
          <a:xfrm rot="16200000" flipH="1">
            <a:off x="2015751" y="2880342"/>
            <a:ext cx="2522525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F94CE18-8602-FECB-45D0-D693098A14D1}"/>
              </a:ext>
            </a:extLst>
          </p:cNvPr>
          <p:cNvCxnSpPr/>
          <p:nvPr/>
        </p:nvCxnSpPr>
        <p:spPr>
          <a:xfrm rot="16200000" flipH="1">
            <a:off x="5025238" y="2880343"/>
            <a:ext cx="2522525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Google Shape;1582;p45">
            <a:extLst>
              <a:ext uri="{FF2B5EF4-FFF2-40B4-BE49-F238E27FC236}">
                <a16:creationId xmlns:a16="http://schemas.microsoft.com/office/drawing/2014/main" id="{F122F2EC-7864-C5D9-6D4C-980887C04037}"/>
              </a:ext>
            </a:extLst>
          </p:cNvPr>
          <p:cNvSpPr txBox="1"/>
          <p:nvPr/>
        </p:nvSpPr>
        <p:spPr>
          <a:xfrm>
            <a:off x="533812" y="4201408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</a:p>
        </p:txBody>
      </p:sp>
      <p:sp>
        <p:nvSpPr>
          <p:cNvPr id="20" name="Google Shape;1582;p45">
            <a:extLst>
              <a:ext uri="{FF2B5EF4-FFF2-40B4-BE49-F238E27FC236}">
                <a16:creationId xmlns:a16="http://schemas.microsoft.com/office/drawing/2014/main" id="{CC104A40-EAA3-45DB-334A-CF01B35C2604}"/>
              </a:ext>
            </a:extLst>
          </p:cNvPr>
          <p:cNvSpPr txBox="1"/>
          <p:nvPr/>
        </p:nvSpPr>
        <p:spPr>
          <a:xfrm>
            <a:off x="974022" y="4202295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460</a:t>
            </a:r>
          </a:p>
        </p:txBody>
      </p:sp>
      <p:sp>
        <p:nvSpPr>
          <p:cNvPr id="21" name="Google Shape;1582;p45">
            <a:extLst>
              <a:ext uri="{FF2B5EF4-FFF2-40B4-BE49-F238E27FC236}">
                <a16:creationId xmlns:a16="http://schemas.microsoft.com/office/drawing/2014/main" id="{30EB92B0-119F-C306-2B89-FE26EF95CA24}"/>
              </a:ext>
            </a:extLst>
          </p:cNvPr>
          <p:cNvSpPr txBox="1"/>
          <p:nvPr/>
        </p:nvSpPr>
        <p:spPr>
          <a:xfrm>
            <a:off x="1854442" y="420318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</a:p>
        </p:txBody>
      </p:sp>
      <p:sp>
        <p:nvSpPr>
          <p:cNvPr id="22" name="Google Shape;1582;p45">
            <a:extLst>
              <a:ext uri="{FF2B5EF4-FFF2-40B4-BE49-F238E27FC236}">
                <a16:creationId xmlns:a16="http://schemas.microsoft.com/office/drawing/2014/main" id="{ECE10CAC-C177-B074-0C50-1F78CCEFA3FD}"/>
              </a:ext>
            </a:extLst>
          </p:cNvPr>
          <p:cNvSpPr txBox="1"/>
          <p:nvPr/>
        </p:nvSpPr>
        <p:spPr>
          <a:xfrm>
            <a:off x="2294652" y="420318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</a:p>
        </p:txBody>
      </p:sp>
      <p:sp>
        <p:nvSpPr>
          <p:cNvPr id="23" name="Google Shape;1582;p45">
            <a:extLst>
              <a:ext uri="{FF2B5EF4-FFF2-40B4-BE49-F238E27FC236}">
                <a16:creationId xmlns:a16="http://schemas.microsoft.com/office/drawing/2014/main" id="{A3809505-E2DE-DCEC-4832-784DBD43C44E}"/>
              </a:ext>
            </a:extLst>
          </p:cNvPr>
          <p:cNvSpPr txBox="1"/>
          <p:nvPr/>
        </p:nvSpPr>
        <p:spPr>
          <a:xfrm>
            <a:off x="1414232" y="4202295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55</a:t>
            </a:r>
          </a:p>
        </p:txBody>
      </p:sp>
      <p:sp>
        <p:nvSpPr>
          <p:cNvPr id="25" name="Google Shape;1582;p45">
            <a:extLst>
              <a:ext uri="{FF2B5EF4-FFF2-40B4-BE49-F238E27FC236}">
                <a16:creationId xmlns:a16="http://schemas.microsoft.com/office/drawing/2014/main" id="{C82FAEE4-1CF3-A96A-AA92-3A211C32BEAB}"/>
              </a:ext>
            </a:extLst>
          </p:cNvPr>
          <p:cNvSpPr txBox="1"/>
          <p:nvPr/>
        </p:nvSpPr>
        <p:spPr>
          <a:xfrm>
            <a:off x="238125" y="1394570"/>
            <a:ext cx="257586" cy="2245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₩</a:t>
            </a:r>
          </a:p>
        </p:txBody>
      </p:sp>
      <p:sp>
        <p:nvSpPr>
          <p:cNvPr id="26" name="Google Shape;1582;p45">
            <a:extLst>
              <a:ext uri="{FF2B5EF4-FFF2-40B4-BE49-F238E27FC236}">
                <a16:creationId xmlns:a16="http://schemas.microsoft.com/office/drawing/2014/main" id="{B0265230-890B-24BF-0083-8A51C08907CD}"/>
              </a:ext>
            </a:extLst>
          </p:cNvPr>
          <p:cNvSpPr txBox="1"/>
          <p:nvPr/>
        </p:nvSpPr>
        <p:spPr>
          <a:xfrm>
            <a:off x="3148221" y="1394568"/>
            <a:ext cx="257586" cy="2245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명</a:t>
            </a:r>
            <a:endParaRPr kumimoji="0" lang="en-US" altLang="ko-KR" sz="1000" b="1" i="0" u="none" strike="noStrike" kern="0" cap="none" spc="0" normalizeH="0" baseline="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582;p45">
            <a:extLst>
              <a:ext uri="{FF2B5EF4-FFF2-40B4-BE49-F238E27FC236}">
                <a16:creationId xmlns:a16="http://schemas.microsoft.com/office/drawing/2014/main" id="{75999FCE-2879-EE00-000A-90D145CA7E65}"/>
              </a:ext>
            </a:extLst>
          </p:cNvPr>
          <p:cNvSpPr txBox="1"/>
          <p:nvPr/>
        </p:nvSpPr>
        <p:spPr>
          <a:xfrm>
            <a:off x="6157707" y="1394568"/>
            <a:ext cx="257586" cy="2245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1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₩</a:t>
            </a:r>
          </a:p>
        </p:txBody>
      </p:sp>
      <p:sp>
        <p:nvSpPr>
          <p:cNvPr id="28" name="Google Shape;422;p23">
            <a:extLst>
              <a:ext uri="{FF2B5EF4-FFF2-40B4-BE49-F238E27FC236}">
                <a16:creationId xmlns:a16="http://schemas.microsoft.com/office/drawing/2014/main" id="{CB5C5529-0E89-EC49-CA1A-F496073C8E36}"/>
              </a:ext>
            </a:extLst>
          </p:cNvPr>
          <p:cNvSpPr/>
          <p:nvPr/>
        </p:nvSpPr>
        <p:spPr>
          <a:xfrm>
            <a:off x="556872" y="1695454"/>
            <a:ext cx="398100" cy="2436631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9" name="Google Shape;425;p23">
            <a:extLst>
              <a:ext uri="{FF2B5EF4-FFF2-40B4-BE49-F238E27FC236}">
                <a16:creationId xmlns:a16="http://schemas.microsoft.com/office/drawing/2014/main" id="{E2E8BDEB-1EAA-C98E-91B2-C2F384637BE6}"/>
              </a:ext>
            </a:extLst>
          </p:cNvPr>
          <p:cNvSpPr/>
          <p:nvPr/>
        </p:nvSpPr>
        <p:spPr>
          <a:xfrm>
            <a:off x="997909" y="2990286"/>
            <a:ext cx="398100" cy="1141353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0" name="Google Shape;432;p23">
            <a:extLst>
              <a:ext uri="{FF2B5EF4-FFF2-40B4-BE49-F238E27FC236}">
                <a16:creationId xmlns:a16="http://schemas.microsoft.com/office/drawing/2014/main" id="{7660B25A-13D4-C4C7-0CED-63A18D2741E1}"/>
              </a:ext>
            </a:extLst>
          </p:cNvPr>
          <p:cNvSpPr/>
          <p:nvPr/>
        </p:nvSpPr>
        <p:spPr>
          <a:xfrm>
            <a:off x="1435287" y="3190875"/>
            <a:ext cx="398100" cy="941210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1" name="Google Shape;436;p23">
            <a:extLst>
              <a:ext uri="{FF2B5EF4-FFF2-40B4-BE49-F238E27FC236}">
                <a16:creationId xmlns:a16="http://schemas.microsoft.com/office/drawing/2014/main" id="{7F5BDC49-2CD9-55DF-E196-FFB7A3009167}"/>
              </a:ext>
            </a:extLst>
          </p:cNvPr>
          <p:cNvSpPr/>
          <p:nvPr/>
        </p:nvSpPr>
        <p:spPr>
          <a:xfrm>
            <a:off x="1872090" y="3467099"/>
            <a:ext cx="398100" cy="664985"/>
          </a:xfrm>
          <a:prstGeom prst="can">
            <a:avLst>
              <a:gd name="adj" fmla="val 25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2" name="Google Shape;436;p23">
            <a:extLst>
              <a:ext uri="{FF2B5EF4-FFF2-40B4-BE49-F238E27FC236}">
                <a16:creationId xmlns:a16="http://schemas.microsoft.com/office/drawing/2014/main" id="{EC920702-4EE2-8FDD-9D5E-40A6BE7A3307}"/>
              </a:ext>
            </a:extLst>
          </p:cNvPr>
          <p:cNvSpPr/>
          <p:nvPr/>
        </p:nvSpPr>
        <p:spPr>
          <a:xfrm>
            <a:off x="2311224" y="3522121"/>
            <a:ext cx="398100" cy="609964"/>
          </a:xfrm>
          <a:prstGeom prst="can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75AE25-5F0B-3CBA-0054-7E409C078FD7}"/>
              </a:ext>
            </a:extLst>
          </p:cNvPr>
          <p:cNvSpPr txBox="1"/>
          <p:nvPr/>
        </p:nvSpPr>
        <p:spPr>
          <a:xfrm>
            <a:off x="456234" y="145973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1,910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4E5B3-5191-4974-843B-6658C373AFD9}"/>
              </a:ext>
            </a:extLst>
          </p:cNvPr>
          <p:cNvSpPr txBox="1"/>
          <p:nvPr/>
        </p:nvSpPr>
        <p:spPr>
          <a:xfrm>
            <a:off x="867739" y="2708102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837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A0407F-6FA8-EF0B-C0DF-DCBA022D719C}"/>
              </a:ext>
            </a:extLst>
          </p:cNvPr>
          <p:cNvSpPr txBox="1"/>
          <p:nvPr/>
        </p:nvSpPr>
        <p:spPr>
          <a:xfrm>
            <a:off x="1341744" y="292184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640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950C09-6BE2-00A3-6699-AEBB47775D0F}"/>
              </a:ext>
            </a:extLst>
          </p:cNvPr>
          <p:cNvSpPr txBox="1"/>
          <p:nvPr/>
        </p:nvSpPr>
        <p:spPr>
          <a:xfrm>
            <a:off x="1741869" y="3226743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374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9F271-11AC-0CF5-EB05-C48834F49219}"/>
              </a:ext>
            </a:extLst>
          </p:cNvPr>
          <p:cNvSpPr txBox="1"/>
          <p:nvPr/>
        </p:nvSpPr>
        <p:spPr>
          <a:xfrm>
            <a:off x="2188847" y="329403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311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억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858B398-49F5-CB0D-70BD-1412814A36B2}"/>
              </a:ext>
            </a:extLst>
          </p:cNvPr>
          <p:cNvCxnSpPr>
            <a:cxnSpLocks/>
          </p:cNvCxnSpPr>
          <p:nvPr/>
        </p:nvCxnSpPr>
        <p:spPr>
          <a:xfrm flipH="1" flipV="1">
            <a:off x="3287935" y="4135919"/>
            <a:ext cx="2520095" cy="27388"/>
          </a:xfrm>
          <a:prstGeom prst="line">
            <a:avLst/>
          </a:prstGeom>
          <a:ln w="1905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1582;p45">
            <a:extLst>
              <a:ext uri="{FF2B5EF4-FFF2-40B4-BE49-F238E27FC236}">
                <a16:creationId xmlns:a16="http://schemas.microsoft.com/office/drawing/2014/main" id="{DFDB9220-E9FD-186A-17E8-822D2CBE214E}"/>
              </a:ext>
            </a:extLst>
          </p:cNvPr>
          <p:cNvSpPr txBox="1"/>
          <p:nvPr/>
        </p:nvSpPr>
        <p:spPr>
          <a:xfrm>
            <a:off x="3463091" y="4195725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</a:p>
        </p:txBody>
      </p:sp>
      <p:sp>
        <p:nvSpPr>
          <p:cNvPr id="51" name="Google Shape;1582;p45">
            <a:extLst>
              <a:ext uri="{FF2B5EF4-FFF2-40B4-BE49-F238E27FC236}">
                <a16:creationId xmlns:a16="http://schemas.microsoft.com/office/drawing/2014/main" id="{DFA29F3D-A382-9B78-48AB-359B7775FEEC}"/>
              </a:ext>
            </a:extLst>
          </p:cNvPr>
          <p:cNvSpPr txBox="1"/>
          <p:nvPr/>
        </p:nvSpPr>
        <p:spPr>
          <a:xfrm>
            <a:off x="3903301" y="419661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460</a:t>
            </a:r>
          </a:p>
        </p:txBody>
      </p:sp>
      <p:sp>
        <p:nvSpPr>
          <p:cNvPr id="52" name="Google Shape;1582;p45">
            <a:extLst>
              <a:ext uri="{FF2B5EF4-FFF2-40B4-BE49-F238E27FC236}">
                <a16:creationId xmlns:a16="http://schemas.microsoft.com/office/drawing/2014/main" id="{A8F6A4BB-B938-C497-07DC-6F86391339C1}"/>
              </a:ext>
            </a:extLst>
          </p:cNvPr>
          <p:cNvSpPr txBox="1"/>
          <p:nvPr/>
        </p:nvSpPr>
        <p:spPr>
          <a:xfrm>
            <a:off x="4783721" y="4197499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210</a:t>
            </a:r>
          </a:p>
        </p:txBody>
      </p:sp>
      <p:sp>
        <p:nvSpPr>
          <p:cNvPr id="53" name="Google Shape;1582;p45">
            <a:extLst>
              <a:ext uri="{FF2B5EF4-FFF2-40B4-BE49-F238E27FC236}">
                <a16:creationId xmlns:a16="http://schemas.microsoft.com/office/drawing/2014/main" id="{51F85B98-46AA-A78E-D9A9-54E714A222FF}"/>
              </a:ext>
            </a:extLst>
          </p:cNvPr>
          <p:cNvSpPr txBox="1"/>
          <p:nvPr/>
        </p:nvSpPr>
        <p:spPr>
          <a:xfrm>
            <a:off x="5223931" y="4197499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</a:p>
        </p:txBody>
      </p:sp>
      <p:sp>
        <p:nvSpPr>
          <p:cNvPr id="54" name="Google Shape;1582;p45">
            <a:extLst>
              <a:ext uri="{FF2B5EF4-FFF2-40B4-BE49-F238E27FC236}">
                <a16:creationId xmlns:a16="http://schemas.microsoft.com/office/drawing/2014/main" id="{64FB9D84-5600-0CC1-BC74-A8BF1BB41091}"/>
              </a:ext>
            </a:extLst>
          </p:cNvPr>
          <p:cNvSpPr txBox="1"/>
          <p:nvPr/>
        </p:nvSpPr>
        <p:spPr>
          <a:xfrm>
            <a:off x="4343511" y="419661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55</a:t>
            </a:r>
          </a:p>
        </p:txBody>
      </p:sp>
      <p:sp>
        <p:nvSpPr>
          <p:cNvPr id="57" name="Google Shape;422;p23">
            <a:extLst>
              <a:ext uri="{FF2B5EF4-FFF2-40B4-BE49-F238E27FC236}">
                <a16:creationId xmlns:a16="http://schemas.microsoft.com/office/drawing/2014/main" id="{D04DA935-A775-6EEB-4228-2E4D80AC10C1}"/>
              </a:ext>
            </a:extLst>
          </p:cNvPr>
          <p:cNvSpPr/>
          <p:nvPr/>
        </p:nvSpPr>
        <p:spPr>
          <a:xfrm>
            <a:off x="3482458" y="1695454"/>
            <a:ext cx="398100" cy="2436631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8" name="Google Shape;425;p23">
            <a:extLst>
              <a:ext uri="{FF2B5EF4-FFF2-40B4-BE49-F238E27FC236}">
                <a16:creationId xmlns:a16="http://schemas.microsoft.com/office/drawing/2014/main" id="{ACCC5E52-5E8E-4E33-418A-57A6DA1A6795}"/>
              </a:ext>
            </a:extLst>
          </p:cNvPr>
          <p:cNvSpPr/>
          <p:nvPr/>
        </p:nvSpPr>
        <p:spPr>
          <a:xfrm>
            <a:off x="3923495" y="3237690"/>
            <a:ext cx="398100" cy="893949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9" name="Google Shape;432;p23">
            <a:extLst>
              <a:ext uri="{FF2B5EF4-FFF2-40B4-BE49-F238E27FC236}">
                <a16:creationId xmlns:a16="http://schemas.microsoft.com/office/drawing/2014/main" id="{D20E4A64-85A7-24BA-3511-E376F97A55D7}"/>
              </a:ext>
            </a:extLst>
          </p:cNvPr>
          <p:cNvSpPr/>
          <p:nvPr/>
        </p:nvSpPr>
        <p:spPr>
          <a:xfrm>
            <a:off x="4360873" y="3432919"/>
            <a:ext cx="398100" cy="699165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0" name="Google Shape;436;p23">
            <a:extLst>
              <a:ext uri="{FF2B5EF4-FFF2-40B4-BE49-F238E27FC236}">
                <a16:creationId xmlns:a16="http://schemas.microsoft.com/office/drawing/2014/main" id="{1C129A40-052A-13B5-B354-D3A286824F8E}"/>
              </a:ext>
            </a:extLst>
          </p:cNvPr>
          <p:cNvSpPr/>
          <p:nvPr/>
        </p:nvSpPr>
        <p:spPr>
          <a:xfrm>
            <a:off x="4797676" y="3518103"/>
            <a:ext cx="398100" cy="623506"/>
          </a:xfrm>
          <a:prstGeom prst="can">
            <a:avLst>
              <a:gd name="adj" fmla="val 25000"/>
            </a:avLst>
          </a:prstGeom>
          <a:solidFill>
            <a:srgbClr val="8F7E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" name="Google Shape;436;p23">
            <a:extLst>
              <a:ext uri="{FF2B5EF4-FFF2-40B4-BE49-F238E27FC236}">
                <a16:creationId xmlns:a16="http://schemas.microsoft.com/office/drawing/2014/main" id="{D054DBAC-B540-98BD-D9D6-17D503320AD7}"/>
              </a:ext>
            </a:extLst>
          </p:cNvPr>
          <p:cNvSpPr/>
          <p:nvPr/>
        </p:nvSpPr>
        <p:spPr>
          <a:xfrm>
            <a:off x="5236810" y="3574662"/>
            <a:ext cx="398100" cy="566947"/>
          </a:xfrm>
          <a:prstGeom prst="can">
            <a:avLst>
              <a:gd name="adj" fmla="val 25000"/>
            </a:avLst>
          </a:prstGeom>
          <a:solidFill>
            <a:srgbClr val="2170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92438E-3937-E835-DEE0-3403D9EAD54F}"/>
              </a:ext>
            </a:extLst>
          </p:cNvPr>
          <p:cNvSpPr txBox="1"/>
          <p:nvPr/>
        </p:nvSpPr>
        <p:spPr>
          <a:xfrm>
            <a:off x="3354105" y="145973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5,993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9C706F-1CF4-8E63-65DF-B5727E544A57}"/>
              </a:ext>
            </a:extLst>
          </p:cNvPr>
          <p:cNvSpPr txBox="1"/>
          <p:nvPr/>
        </p:nvSpPr>
        <p:spPr>
          <a:xfrm>
            <a:off x="3793325" y="2994595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1,922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B2487B-3862-A87C-FEBC-9644C61349E6}"/>
              </a:ext>
            </a:extLst>
          </p:cNvPr>
          <p:cNvSpPr txBox="1"/>
          <p:nvPr/>
        </p:nvSpPr>
        <p:spPr>
          <a:xfrm>
            <a:off x="4235540" y="316949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1,431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F413FD-6F82-CF6F-1696-D8A86925D48C}"/>
              </a:ext>
            </a:extLst>
          </p:cNvPr>
          <p:cNvSpPr txBox="1"/>
          <p:nvPr/>
        </p:nvSpPr>
        <p:spPr>
          <a:xfrm>
            <a:off x="4667455" y="327579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1,071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66" name="Google Shape;1582;p45">
            <a:extLst>
              <a:ext uri="{FF2B5EF4-FFF2-40B4-BE49-F238E27FC236}">
                <a16:creationId xmlns:a16="http://schemas.microsoft.com/office/drawing/2014/main" id="{DD0023B7-7B9D-6715-BE48-68D5935F9EC8}"/>
              </a:ext>
            </a:extLst>
          </p:cNvPr>
          <p:cNvSpPr txBox="1"/>
          <p:nvPr/>
        </p:nvSpPr>
        <p:spPr>
          <a:xfrm>
            <a:off x="518790" y="4390491"/>
            <a:ext cx="523299" cy="1992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67" name="Google Shape;1582;p45">
            <a:extLst>
              <a:ext uri="{FF2B5EF4-FFF2-40B4-BE49-F238E27FC236}">
                <a16:creationId xmlns:a16="http://schemas.microsoft.com/office/drawing/2014/main" id="{2CA82D0F-F268-C62C-F6F8-0BBEF6B281B2}"/>
              </a:ext>
            </a:extLst>
          </p:cNvPr>
          <p:cNvSpPr txBox="1"/>
          <p:nvPr/>
        </p:nvSpPr>
        <p:spPr>
          <a:xfrm flipH="1">
            <a:off x="924773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부산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68" name="Google Shape;1582;p45">
            <a:extLst>
              <a:ext uri="{FF2B5EF4-FFF2-40B4-BE49-F238E27FC236}">
                <a16:creationId xmlns:a16="http://schemas.microsoft.com/office/drawing/2014/main" id="{09A9DE78-8C64-4564-E111-4B446FE7E2AC}"/>
              </a:ext>
            </a:extLst>
          </p:cNvPr>
          <p:cNvSpPr txBox="1"/>
          <p:nvPr/>
        </p:nvSpPr>
        <p:spPr>
          <a:xfrm flipH="1">
            <a:off x="1808486" y="4390490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경남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69" name="Google Shape;1582;p45">
            <a:extLst>
              <a:ext uri="{FF2B5EF4-FFF2-40B4-BE49-F238E27FC236}">
                <a16:creationId xmlns:a16="http://schemas.microsoft.com/office/drawing/2014/main" id="{E2E76E11-DEA5-6AF9-B59D-FAB2B25F3D30}"/>
              </a:ext>
            </a:extLst>
          </p:cNvPr>
          <p:cNvSpPr txBox="1"/>
          <p:nvPr/>
        </p:nvSpPr>
        <p:spPr>
          <a:xfrm flipH="1">
            <a:off x="2240920" y="4390490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0" name="Google Shape;1582;p45">
            <a:extLst>
              <a:ext uri="{FF2B5EF4-FFF2-40B4-BE49-F238E27FC236}">
                <a16:creationId xmlns:a16="http://schemas.microsoft.com/office/drawing/2014/main" id="{DADA0469-9225-41E0-5212-645E2E17D130}"/>
              </a:ext>
            </a:extLst>
          </p:cNvPr>
          <p:cNvSpPr txBox="1"/>
          <p:nvPr/>
        </p:nvSpPr>
        <p:spPr>
          <a:xfrm flipH="1">
            <a:off x="1368276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1" name="Google Shape;1582;p45">
            <a:extLst>
              <a:ext uri="{FF2B5EF4-FFF2-40B4-BE49-F238E27FC236}">
                <a16:creationId xmlns:a16="http://schemas.microsoft.com/office/drawing/2014/main" id="{8536EEC4-DE4D-26AE-FD5E-8CAC9918B6EE}"/>
              </a:ext>
            </a:extLst>
          </p:cNvPr>
          <p:cNvSpPr txBox="1"/>
          <p:nvPr/>
        </p:nvSpPr>
        <p:spPr>
          <a:xfrm>
            <a:off x="3442371" y="4390491"/>
            <a:ext cx="523299" cy="1992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2" name="Google Shape;1582;p45">
            <a:extLst>
              <a:ext uri="{FF2B5EF4-FFF2-40B4-BE49-F238E27FC236}">
                <a16:creationId xmlns:a16="http://schemas.microsoft.com/office/drawing/2014/main" id="{8614DE8D-9528-DBF7-F61A-6961DC0D32DA}"/>
              </a:ext>
            </a:extLst>
          </p:cNvPr>
          <p:cNvSpPr txBox="1"/>
          <p:nvPr/>
        </p:nvSpPr>
        <p:spPr>
          <a:xfrm flipH="1">
            <a:off x="3848354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부산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3" name="Google Shape;1582;p45">
            <a:extLst>
              <a:ext uri="{FF2B5EF4-FFF2-40B4-BE49-F238E27FC236}">
                <a16:creationId xmlns:a16="http://schemas.microsoft.com/office/drawing/2014/main" id="{566BE29A-16B3-BD8A-6217-0DE39A50503C}"/>
              </a:ext>
            </a:extLst>
          </p:cNvPr>
          <p:cNvSpPr txBox="1"/>
          <p:nvPr/>
        </p:nvSpPr>
        <p:spPr>
          <a:xfrm flipH="1">
            <a:off x="4655450" y="4390490"/>
            <a:ext cx="687659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수도권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4" name="Google Shape;1582;p45">
            <a:extLst>
              <a:ext uri="{FF2B5EF4-FFF2-40B4-BE49-F238E27FC236}">
                <a16:creationId xmlns:a16="http://schemas.microsoft.com/office/drawing/2014/main" id="{9A8C44A9-C649-F823-F6DA-79CEE1E4299F}"/>
              </a:ext>
            </a:extLst>
          </p:cNvPr>
          <p:cNvSpPr txBox="1"/>
          <p:nvPr/>
        </p:nvSpPr>
        <p:spPr>
          <a:xfrm flipH="1">
            <a:off x="5183551" y="4390490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경남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5" name="Google Shape;1582;p45">
            <a:extLst>
              <a:ext uri="{FF2B5EF4-FFF2-40B4-BE49-F238E27FC236}">
                <a16:creationId xmlns:a16="http://schemas.microsoft.com/office/drawing/2014/main" id="{209A9985-6FA9-2680-B55F-684B6F3A4078}"/>
              </a:ext>
            </a:extLst>
          </p:cNvPr>
          <p:cNvSpPr txBox="1"/>
          <p:nvPr/>
        </p:nvSpPr>
        <p:spPr>
          <a:xfrm flipH="1">
            <a:off x="4291857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E63F32-E296-3012-B11D-A1B9A05D4DD7}"/>
              </a:ext>
            </a:extLst>
          </p:cNvPr>
          <p:cNvSpPr txBox="1"/>
          <p:nvPr/>
        </p:nvSpPr>
        <p:spPr>
          <a:xfrm>
            <a:off x="5111459" y="3360800"/>
            <a:ext cx="651279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860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명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65738D1-7D30-F1C2-642C-F1B64C5C82BD}"/>
              </a:ext>
            </a:extLst>
          </p:cNvPr>
          <p:cNvCxnSpPr>
            <a:cxnSpLocks/>
          </p:cNvCxnSpPr>
          <p:nvPr/>
        </p:nvCxnSpPr>
        <p:spPr>
          <a:xfrm flipH="1" flipV="1">
            <a:off x="6280573" y="4135919"/>
            <a:ext cx="2520095" cy="27388"/>
          </a:xfrm>
          <a:prstGeom prst="line">
            <a:avLst/>
          </a:prstGeom>
          <a:ln w="1905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1582;p45">
            <a:extLst>
              <a:ext uri="{FF2B5EF4-FFF2-40B4-BE49-F238E27FC236}">
                <a16:creationId xmlns:a16="http://schemas.microsoft.com/office/drawing/2014/main" id="{7FD10DC8-56FC-6589-CDDB-A1AEEC2890B1}"/>
              </a:ext>
            </a:extLst>
          </p:cNvPr>
          <p:cNvSpPr txBox="1"/>
          <p:nvPr/>
        </p:nvSpPr>
        <p:spPr>
          <a:xfrm>
            <a:off x="6455729" y="4195725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79</a:t>
            </a:r>
          </a:p>
        </p:txBody>
      </p:sp>
      <p:sp>
        <p:nvSpPr>
          <p:cNvPr id="79" name="Google Shape;1582;p45">
            <a:extLst>
              <a:ext uri="{FF2B5EF4-FFF2-40B4-BE49-F238E27FC236}">
                <a16:creationId xmlns:a16="http://schemas.microsoft.com/office/drawing/2014/main" id="{2AB01C50-8318-E613-92EE-A0A9E6A247A1}"/>
              </a:ext>
            </a:extLst>
          </p:cNvPr>
          <p:cNvSpPr txBox="1"/>
          <p:nvPr/>
        </p:nvSpPr>
        <p:spPr>
          <a:xfrm>
            <a:off x="6895939" y="419661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65</a:t>
            </a:r>
          </a:p>
        </p:txBody>
      </p:sp>
      <p:sp>
        <p:nvSpPr>
          <p:cNvPr id="80" name="Google Shape;1582;p45">
            <a:extLst>
              <a:ext uri="{FF2B5EF4-FFF2-40B4-BE49-F238E27FC236}">
                <a16:creationId xmlns:a16="http://schemas.microsoft.com/office/drawing/2014/main" id="{0E99F599-BAAF-4A8C-6DA8-B21D89E8F6E1}"/>
              </a:ext>
            </a:extLst>
          </p:cNvPr>
          <p:cNvSpPr txBox="1"/>
          <p:nvPr/>
        </p:nvSpPr>
        <p:spPr>
          <a:xfrm>
            <a:off x="7776359" y="4197499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69</a:t>
            </a:r>
          </a:p>
        </p:txBody>
      </p:sp>
      <p:sp>
        <p:nvSpPr>
          <p:cNvPr id="81" name="Google Shape;1582;p45">
            <a:extLst>
              <a:ext uri="{FF2B5EF4-FFF2-40B4-BE49-F238E27FC236}">
                <a16:creationId xmlns:a16="http://schemas.microsoft.com/office/drawing/2014/main" id="{9004F1F4-8C52-4979-A4B0-E1A93E067C3E}"/>
              </a:ext>
            </a:extLst>
          </p:cNvPr>
          <p:cNvSpPr txBox="1"/>
          <p:nvPr/>
        </p:nvSpPr>
        <p:spPr>
          <a:xfrm>
            <a:off x="8216569" y="4197499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</a:p>
        </p:txBody>
      </p:sp>
      <p:sp>
        <p:nvSpPr>
          <p:cNvPr id="82" name="Google Shape;1582;p45">
            <a:extLst>
              <a:ext uri="{FF2B5EF4-FFF2-40B4-BE49-F238E27FC236}">
                <a16:creationId xmlns:a16="http://schemas.microsoft.com/office/drawing/2014/main" id="{01D75F71-972F-E3E8-6EF4-DDCBFB1E553F}"/>
              </a:ext>
            </a:extLst>
          </p:cNvPr>
          <p:cNvSpPr txBox="1"/>
          <p:nvPr/>
        </p:nvSpPr>
        <p:spPr>
          <a:xfrm>
            <a:off x="7336149" y="4196612"/>
            <a:ext cx="440210" cy="201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43</a:t>
            </a:r>
          </a:p>
        </p:txBody>
      </p:sp>
      <p:sp>
        <p:nvSpPr>
          <p:cNvPr id="83" name="Google Shape;422;p23">
            <a:extLst>
              <a:ext uri="{FF2B5EF4-FFF2-40B4-BE49-F238E27FC236}">
                <a16:creationId xmlns:a16="http://schemas.microsoft.com/office/drawing/2014/main" id="{47BAE8B0-CDDA-7057-37B7-7F8219F4C70B}"/>
              </a:ext>
            </a:extLst>
          </p:cNvPr>
          <p:cNvSpPr/>
          <p:nvPr/>
        </p:nvSpPr>
        <p:spPr>
          <a:xfrm>
            <a:off x="6475096" y="1695454"/>
            <a:ext cx="398100" cy="2436631"/>
          </a:xfrm>
          <a:prstGeom prst="can">
            <a:avLst>
              <a:gd name="adj" fmla="val 25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4" name="Google Shape;425;p23">
            <a:extLst>
              <a:ext uri="{FF2B5EF4-FFF2-40B4-BE49-F238E27FC236}">
                <a16:creationId xmlns:a16="http://schemas.microsoft.com/office/drawing/2014/main" id="{E7872B7E-AFF2-46DC-C780-80378DDF6403}"/>
              </a:ext>
            </a:extLst>
          </p:cNvPr>
          <p:cNvSpPr/>
          <p:nvPr/>
        </p:nvSpPr>
        <p:spPr>
          <a:xfrm>
            <a:off x="6916133" y="2336380"/>
            <a:ext cx="398100" cy="1795259"/>
          </a:xfrm>
          <a:prstGeom prst="can">
            <a:avLst>
              <a:gd name="adj" fmla="val 25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5" name="Google Shape;432;p23">
            <a:extLst>
              <a:ext uri="{FF2B5EF4-FFF2-40B4-BE49-F238E27FC236}">
                <a16:creationId xmlns:a16="http://schemas.microsoft.com/office/drawing/2014/main" id="{0E7D64CA-2505-0462-576B-88C09EDD81F3}"/>
              </a:ext>
            </a:extLst>
          </p:cNvPr>
          <p:cNvSpPr/>
          <p:nvPr/>
        </p:nvSpPr>
        <p:spPr>
          <a:xfrm>
            <a:off x="7353511" y="2377070"/>
            <a:ext cx="398100" cy="1755015"/>
          </a:xfrm>
          <a:prstGeom prst="can">
            <a:avLst>
              <a:gd name="adj" fmla="val 25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6" name="Google Shape;436;p23">
            <a:extLst>
              <a:ext uri="{FF2B5EF4-FFF2-40B4-BE49-F238E27FC236}">
                <a16:creationId xmlns:a16="http://schemas.microsoft.com/office/drawing/2014/main" id="{1C35BF96-AFF7-F5A5-8553-0B4CE0FDFEA8}"/>
              </a:ext>
            </a:extLst>
          </p:cNvPr>
          <p:cNvSpPr/>
          <p:nvPr/>
        </p:nvSpPr>
        <p:spPr>
          <a:xfrm>
            <a:off x="7790314" y="2571750"/>
            <a:ext cx="398100" cy="1569859"/>
          </a:xfrm>
          <a:prstGeom prst="can">
            <a:avLst>
              <a:gd name="adj" fmla="val 25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7" name="Google Shape;436;p23">
            <a:extLst>
              <a:ext uri="{FF2B5EF4-FFF2-40B4-BE49-F238E27FC236}">
                <a16:creationId xmlns:a16="http://schemas.microsoft.com/office/drawing/2014/main" id="{309C6B24-3CC4-8822-9709-5E51933F173F}"/>
              </a:ext>
            </a:extLst>
          </p:cNvPr>
          <p:cNvSpPr/>
          <p:nvPr/>
        </p:nvSpPr>
        <p:spPr>
          <a:xfrm>
            <a:off x="8229448" y="2708102"/>
            <a:ext cx="398100" cy="1433508"/>
          </a:xfrm>
          <a:prstGeom prst="can">
            <a:avLst>
              <a:gd name="adj" fmla="val 25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684F7D-12D5-DC9E-E49D-D4624E2CA998}"/>
              </a:ext>
            </a:extLst>
          </p:cNvPr>
          <p:cNvSpPr txBox="1"/>
          <p:nvPr/>
        </p:nvSpPr>
        <p:spPr>
          <a:xfrm>
            <a:off x="6219604" y="1459730"/>
            <a:ext cx="954107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7,753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만원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1A20185-C5A8-5952-6E2D-94FFF68EF6BE}"/>
              </a:ext>
            </a:extLst>
          </p:cNvPr>
          <p:cNvSpPr txBox="1"/>
          <p:nvPr/>
        </p:nvSpPr>
        <p:spPr>
          <a:xfrm>
            <a:off x="6734063" y="2434547"/>
            <a:ext cx="749622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5,375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만원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2D16A05-C685-1D0F-18A0-15D3BBE7A78F}"/>
              </a:ext>
            </a:extLst>
          </p:cNvPr>
          <p:cNvSpPr txBox="1"/>
          <p:nvPr/>
        </p:nvSpPr>
        <p:spPr>
          <a:xfrm>
            <a:off x="7235171" y="2634119"/>
            <a:ext cx="749622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5,343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만원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B8E888-4BBC-616D-F2D6-6F1FC3FE6D2B}"/>
              </a:ext>
            </a:extLst>
          </p:cNvPr>
          <p:cNvSpPr txBox="1"/>
          <p:nvPr/>
        </p:nvSpPr>
        <p:spPr>
          <a:xfrm>
            <a:off x="7648088" y="2876584"/>
            <a:ext cx="749622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5,274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만원</a:t>
            </a:r>
          </a:p>
        </p:txBody>
      </p:sp>
      <p:sp>
        <p:nvSpPr>
          <p:cNvPr id="92" name="Google Shape;1582;p45">
            <a:extLst>
              <a:ext uri="{FF2B5EF4-FFF2-40B4-BE49-F238E27FC236}">
                <a16:creationId xmlns:a16="http://schemas.microsoft.com/office/drawing/2014/main" id="{4CB45F37-DF24-8609-C764-F84F48198B0F}"/>
              </a:ext>
            </a:extLst>
          </p:cNvPr>
          <p:cNvSpPr txBox="1"/>
          <p:nvPr/>
        </p:nvSpPr>
        <p:spPr>
          <a:xfrm>
            <a:off x="6435009" y="4390491"/>
            <a:ext cx="523299" cy="1992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93" name="Google Shape;1582;p45">
            <a:extLst>
              <a:ext uri="{FF2B5EF4-FFF2-40B4-BE49-F238E27FC236}">
                <a16:creationId xmlns:a16="http://schemas.microsoft.com/office/drawing/2014/main" id="{04FCB54B-2304-F5B5-3FBB-A9B8F27E5C44}"/>
              </a:ext>
            </a:extLst>
          </p:cNvPr>
          <p:cNvSpPr txBox="1"/>
          <p:nvPr/>
        </p:nvSpPr>
        <p:spPr>
          <a:xfrm flipH="1">
            <a:off x="6840992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94" name="Google Shape;1582;p45">
            <a:extLst>
              <a:ext uri="{FF2B5EF4-FFF2-40B4-BE49-F238E27FC236}">
                <a16:creationId xmlns:a16="http://schemas.microsoft.com/office/drawing/2014/main" id="{17651231-E629-C75A-0E96-E9D049566154}"/>
              </a:ext>
            </a:extLst>
          </p:cNvPr>
          <p:cNvSpPr txBox="1"/>
          <p:nvPr/>
        </p:nvSpPr>
        <p:spPr>
          <a:xfrm flipH="1">
            <a:off x="7648088" y="4390490"/>
            <a:ext cx="687659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95" name="Google Shape;1582;p45">
            <a:extLst>
              <a:ext uri="{FF2B5EF4-FFF2-40B4-BE49-F238E27FC236}">
                <a16:creationId xmlns:a16="http://schemas.microsoft.com/office/drawing/2014/main" id="{B461F7B6-5CC5-E110-FBA5-22DA5AF0EA70}"/>
              </a:ext>
            </a:extLst>
          </p:cNvPr>
          <p:cNvSpPr txBox="1"/>
          <p:nvPr/>
        </p:nvSpPr>
        <p:spPr>
          <a:xfrm flipH="1">
            <a:off x="8176189" y="4390490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96" name="Google Shape;1582;p45">
            <a:extLst>
              <a:ext uri="{FF2B5EF4-FFF2-40B4-BE49-F238E27FC236}">
                <a16:creationId xmlns:a16="http://schemas.microsoft.com/office/drawing/2014/main" id="{22D3CCE6-9F0B-615B-331C-D98576E6EC8C}"/>
              </a:ext>
            </a:extLst>
          </p:cNvPr>
          <p:cNvSpPr txBox="1"/>
          <p:nvPr/>
        </p:nvSpPr>
        <p:spPr>
          <a:xfrm flipH="1">
            <a:off x="7284495" y="4389603"/>
            <a:ext cx="538707" cy="1992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+mj-ea"/>
                <a:ea typeface="+mj-ea"/>
                <a:cs typeface="Roboto"/>
                <a:sym typeface="Roboto"/>
              </a:rPr>
              <a:t>서울</a:t>
            </a:r>
            <a:endParaRPr kumimoji="0" lang="en-US" altLang="ko-KR" sz="1200" b="0" i="0" u="none" strike="noStrike" kern="0" cap="none" spc="0" normalizeH="0" baseline="0" dirty="0">
              <a:solidFill>
                <a:schemeClr val="bg1"/>
              </a:solidFill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4A068F2-0ACA-09F2-131B-7BE07259DBA4}"/>
              </a:ext>
            </a:extLst>
          </p:cNvPr>
          <p:cNvSpPr txBox="1"/>
          <p:nvPr/>
        </p:nvSpPr>
        <p:spPr>
          <a:xfrm>
            <a:off x="8053687" y="3046379"/>
            <a:ext cx="749622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맑은 고딕"/>
                <a:ea typeface="맑은 고딕"/>
              </a:rPr>
              <a:t>5,160</a:t>
            </a:r>
            <a:r>
              <a:rPr lang="ko-KR" altLang="en-US" sz="1000" dirty="0">
                <a:solidFill>
                  <a:schemeClr val="bg1"/>
                </a:solidFill>
                <a:latin typeface="맑은 고딕"/>
                <a:ea typeface="맑은 고딕"/>
              </a:rPr>
              <a:t>만원</a:t>
            </a:r>
          </a:p>
        </p:txBody>
      </p:sp>
      <p:sp>
        <p:nvSpPr>
          <p:cNvPr id="100" name="Google Shape;101;p16">
            <a:extLst>
              <a:ext uri="{FF2B5EF4-FFF2-40B4-BE49-F238E27FC236}">
                <a16:creationId xmlns:a16="http://schemas.microsoft.com/office/drawing/2014/main" id="{E065D89E-6F01-0E87-0467-E90926CDFDA1}"/>
              </a:ext>
            </a:extLst>
          </p:cNvPr>
          <p:cNvSpPr txBox="1"/>
          <p:nvPr/>
        </p:nvSpPr>
        <p:spPr>
          <a:xfrm>
            <a:off x="1118977" y="996266"/>
            <a:ext cx="1245784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총 </a:t>
            </a:r>
            <a:r>
              <a:rPr kumimoji="0" lang="ko-KR" altLang="en-US" sz="1500" b="1" i="0" u="none" strike="noStrike" kern="0" cap="none" spc="0" normalizeH="0" baseline="0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매출순</a:t>
            </a:r>
            <a:endParaRPr kumimoji="0" lang="ko-KR" altLang="en-US" sz="15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01" name="Google Shape;101;p16">
            <a:extLst>
              <a:ext uri="{FF2B5EF4-FFF2-40B4-BE49-F238E27FC236}">
                <a16:creationId xmlns:a16="http://schemas.microsoft.com/office/drawing/2014/main" id="{48508B41-814F-4891-6E1E-C6A3ED41EDB7}"/>
              </a:ext>
            </a:extLst>
          </p:cNvPr>
          <p:cNvSpPr txBox="1"/>
          <p:nvPr/>
        </p:nvSpPr>
        <p:spPr>
          <a:xfrm>
            <a:off x="4032558" y="992414"/>
            <a:ext cx="1245784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인구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분포순</a:t>
            </a:r>
            <a:endParaRPr kumimoji="0" lang="ko-KR" altLang="en-US" sz="15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02" name="Google Shape;101;p16">
            <a:extLst>
              <a:ext uri="{FF2B5EF4-FFF2-40B4-BE49-F238E27FC236}">
                <a16:creationId xmlns:a16="http://schemas.microsoft.com/office/drawing/2014/main" id="{A16BAF01-F6AD-C97B-75C3-CC010693CD43}"/>
              </a:ext>
            </a:extLst>
          </p:cNvPr>
          <p:cNvSpPr txBox="1"/>
          <p:nvPr/>
        </p:nvSpPr>
        <p:spPr>
          <a:xfrm>
            <a:off x="7025196" y="992414"/>
            <a:ext cx="1245784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500" b="1" dirty="0">
                <a:solidFill>
                  <a:schemeClr val="bg1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매출 평균순</a:t>
            </a:r>
            <a:endParaRPr kumimoji="0" lang="ko-KR" altLang="en-US" sz="15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  <a:cs typeface="Fira Sans Extra Condensed Medium"/>
              <a:sym typeface="Fira Sans Extra Condensed Medium"/>
            </a:endParaRPr>
          </a:p>
        </p:txBody>
      </p:sp>
      <p:sp>
        <p:nvSpPr>
          <p:cNvPr id="103" name="Google Shape;1582;p45">
            <a:extLst>
              <a:ext uri="{FF2B5EF4-FFF2-40B4-BE49-F238E27FC236}">
                <a16:creationId xmlns:a16="http://schemas.microsoft.com/office/drawing/2014/main" id="{24FB1BCB-3973-7B0D-5CB2-2EF07221051D}"/>
              </a:ext>
            </a:extLst>
          </p:cNvPr>
          <p:cNvSpPr txBox="1"/>
          <p:nvPr/>
        </p:nvSpPr>
        <p:spPr>
          <a:xfrm>
            <a:off x="104938" y="4168929"/>
            <a:ext cx="257586" cy="2245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b="1" i="0" u="none" strike="noStrike" kern="0" cap="none" spc="0" normalizeH="0" baseline="0" dirty="0">
                <a:solidFill>
                  <a:schemeClr val="bg1"/>
                </a:solidFill>
                <a:latin typeface="+mn-ea"/>
                <a:ea typeface="+mn-ea"/>
                <a:cs typeface="Roboto"/>
                <a:sym typeface="Roboto"/>
              </a:rPr>
              <a:t>지역코드</a:t>
            </a:r>
            <a:endParaRPr kumimoji="0" lang="en-US" altLang="ko-KR" sz="800" b="1" i="0" u="none" strike="noStrike" kern="0" cap="none" spc="0" normalizeH="0" baseline="0" dirty="0">
              <a:solidFill>
                <a:schemeClr val="bg1"/>
              </a:solidFill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104" name="Google Shape;1582;p45">
            <a:extLst>
              <a:ext uri="{FF2B5EF4-FFF2-40B4-BE49-F238E27FC236}">
                <a16:creationId xmlns:a16="http://schemas.microsoft.com/office/drawing/2014/main" id="{505AB66F-FA8C-99C9-FD9E-F8E2C09FF53F}"/>
              </a:ext>
            </a:extLst>
          </p:cNvPr>
          <p:cNvSpPr txBox="1"/>
          <p:nvPr/>
        </p:nvSpPr>
        <p:spPr>
          <a:xfrm>
            <a:off x="3020745" y="4162426"/>
            <a:ext cx="257586" cy="1629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b="1" i="0" u="none" strike="noStrike" kern="0" cap="none" spc="0" normalizeH="0" baseline="0" dirty="0">
                <a:solidFill>
                  <a:schemeClr val="bg1"/>
                </a:solidFill>
                <a:latin typeface="+mn-ea"/>
                <a:ea typeface="+mn-ea"/>
                <a:cs typeface="Roboto"/>
                <a:sym typeface="Roboto"/>
              </a:rPr>
              <a:t>지역코드</a:t>
            </a:r>
            <a:endParaRPr kumimoji="0" lang="en-US" altLang="ko-KR" sz="800" b="1" i="0" u="none" strike="noStrike" kern="0" cap="none" spc="0" normalizeH="0" baseline="0" dirty="0">
              <a:solidFill>
                <a:schemeClr val="bg1"/>
              </a:solidFill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105" name="Google Shape;1582;p45">
            <a:extLst>
              <a:ext uri="{FF2B5EF4-FFF2-40B4-BE49-F238E27FC236}">
                <a16:creationId xmlns:a16="http://schemas.microsoft.com/office/drawing/2014/main" id="{83E2559D-6C0B-4DF7-5F57-F7151623E2A6}"/>
              </a:ext>
            </a:extLst>
          </p:cNvPr>
          <p:cNvSpPr txBox="1"/>
          <p:nvPr/>
        </p:nvSpPr>
        <p:spPr>
          <a:xfrm>
            <a:off x="6049160" y="4162426"/>
            <a:ext cx="257586" cy="1629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800" b="1" i="0" u="none" strike="noStrike" kern="0" cap="none" spc="0" normalizeH="0" baseline="0" dirty="0">
                <a:solidFill>
                  <a:schemeClr val="bg1"/>
                </a:solidFill>
                <a:latin typeface="+mn-ea"/>
                <a:ea typeface="+mn-ea"/>
                <a:cs typeface="Roboto"/>
                <a:sym typeface="Roboto"/>
              </a:rPr>
              <a:t>지역코드</a:t>
            </a:r>
            <a:endParaRPr kumimoji="0" lang="en-US" altLang="ko-KR" sz="800" b="1" i="0" u="none" strike="noStrike" kern="0" cap="none" spc="0" normalizeH="0" baseline="0" dirty="0">
              <a:solidFill>
                <a:schemeClr val="bg1"/>
              </a:solidFill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AE08A-15C1-33C7-157C-E8D8A0D2AF38}"/>
              </a:ext>
            </a:extLst>
          </p:cNvPr>
          <p:cNvSpPr txBox="1"/>
          <p:nvPr/>
        </p:nvSpPr>
        <p:spPr>
          <a:xfrm>
            <a:off x="2978678" y="122911"/>
            <a:ext cx="3560590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맑은 고딕"/>
                <a:ea typeface="맑은 고딕"/>
              </a:rPr>
              <a:t>거주 지역별 분포 </a:t>
            </a:r>
            <a:r>
              <a:rPr lang="en-US" altLang="ko-KR" sz="2400" b="1" dirty="0">
                <a:solidFill>
                  <a:schemeClr val="bg1"/>
                </a:solidFill>
                <a:latin typeface="맑은 고딕"/>
                <a:ea typeface="맑은 고딕"/>
              </a:rPr>
              <a:t>TOP 5</a:t>
            </a:r>
            <a:endParaRPr kumimoji="0" lang="ko-KR" altLang="en-US" sz="24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0421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7" grpId="0"/>
      <p:bldP spid="40" grpId="0"/>
      <p:bldP spid="41" grpId="0"/>
      <p:bldP spid="42" grpId="0"/>
      <p:bldP spid="50" grpId="0"/>
      <p:bldP spid="51" grpId="0"/>
      <p:bldP spid="52" grpId="0"/>
      <p:bldP spid="53" grpId="0"/>
      <p:bldP spid="54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103" grpId="0"/>
      <p:bldP spid="104" grpId="0"/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1E3ED651-C9AA-8E70-4CB4-E44129EF72AE}"/>
              </a:ext>
            </a:extLst>
          </p:cNvPr>
          <p:cNvSpPr/>
          <p:nvPr/>
        </p:nvSpPr>
        <p:spPr>
          <a:xfrm>
            <a:off x="0" y="0"/>
            <a:ext cx="9166860" cy="5143500"/>
          </a:xfrm>
          <a:prstGeom prst="round2DiagRect">
            <a:avLst/>
          </a:prstGeom>
          <a:solidFill>
            <a:schemeClr val="accent2">
              <a:lumMod val="60000"/>
              <a:lumOff val="40000"/>
              <a:alpha val="59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FC4C60-4A3C-B9C9-1815-54F9B454862F}"/>
              </a:ext>
            </a:extLst>
          </p:cNvPr>
          <p:cNvSpPr/>
          <p:nvPr/>
        </p:nvSpPr>
        <p:spPr>
          <a:xfrm>
            <a:off x="-22860" y="1107966"/>
            <a:ext cx="9166860" cy="29329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E97481-5830-45DA-39C5-95EC98D3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4" y="1573170"/>
            <a:ext cx="2265155" cy="1806976"/>
          </a:xfrm>
          <a:prstGeom prst="rect">
            <a:avLst/>
          </a:prstGeom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4A137F-074F-4C2C-7477-836857B50E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"/>
          <a:stretch/>
        </p:blipFill>
        <p:spPr>
          <a:xfrm>
            <a:off x="2310639" y="1573170"/>
            <a:ext cx="2259114" cy="1904790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93636A-B1B5-1B60-87B6-FE8EAC4DC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478" y="1670935"/>
            <a:ext cx="2296044" cy="1755495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76BF76-D6BD-48D0-1D99-B7DEC9ED1D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"/>
          <a:stretch/>
        </p:blipFill>
        <p:spPr>
          <a:xfrm>
            <a:off x="6851522" y="1702828"/>
            <a:ext cx="2229599" cy="1873901"/>
          </a:xfrm>
          <a:prstGeom prst="rect">
            <a:avLst/>
          </a:prstGeom>
          <a:effectLst/>
        </p:spPr>
      </p:pic>
      <p:sp>
        <p:nvSpPr>
          <p:cNvPr id="6" name="Google Shape;101;p16"/>
          <p:cNvSpPr txBox="1"/>
          <p:nvPr/>
        </p:nvSpPr>
        <p:spPr>
          <a:xfrm>
            <a:off x="896636" y="1102578"/>
            <a:ext cx="2778728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6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2014</a:t>
            </a:r>
            <a:r>
              <a:rPr kumimoji="0" lang="ko-KR" altLang="en-US" sz="16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년도</a:t>
            </a:r>
          </a:p>
        </p:txBody>
      </p:sp>
      <p:sp>
        <p:nvSpPr>
          <p:cNvPr id="7" name="Google Shape;101;p16"/>
          <p:cNvSpPr txBox="1"/>
          <p:nvPr/>
        </p:nvSpPr>
        <p:spPr>
          <a:xfrm>
            <a:off x="5467048" y="1102578"/>
            <a:ext cx="2778728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600" b="1" i="0" u="none" strike="noStrike" kern="0" cap="none" spc="0" normalizeH="0" baseline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2015</a:t>
            </a:r>
            <a:r>
              <a:rPr kumimoji="0" lang="ko-KR" altLang="en-US" sz="1600" b="1" i="0" u="none" strike="noStrike" kern="0" cap="none" spc="0" normalizeH="0" baseline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년도</a:t>
            </a:r>
          </a:p>
        </p:txBody>
      </p:sp>
      <p:sp>
        <p:nvSpPr>
          <p:cNvPr id="65" name="Google Shape;101;p16"/>
          <p:cNvSpPr txBox="1"/>
          <p:nvPr/>
        </p:nvSpPr>
        <p:spPr>
          <a:xfrm>
            <a:off x="363349" y="3756545"/>
            <a:ext cx="1594990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인원수 분포도</a:t>
            </a:r>
          </a:p>
        </p:txBody>
      </p:sp>
      <p:sp>
        <p:nvSpPr>
          <p:cNvPr id="66" name="Google Shape;101;p16"/>
          <p:cNvSpPr txBox="1"/>
          <p:nvPr/>
        </p:nvSpPr>
        <p:spPr>
          <a:xfrm>
            <a:off x="2667583" y="3756545"/>
            <a:ext cx="1594990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매출 분포도</a:t>
            </a:r>
          </a:p>
        </p:txBody>
      </p:sp>
      <p:sp>
        <p:nvSpPr>
          <p:cNvPr id="69" name="Google Shape;101;p16"/>
          <p:cNvSpPr txBox="1"/>
          <p:nvPr/>
        </p:nvSpPr>
        <p:spPr>
          <a:xfrm>
            <a:off x="4952687" y="3756545"/>
            <a:ext cx="1594990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인원수 분포도</a:t>
            </a:r>
          </a:p>
        </p:txBody>
      </p:sp>
      <p:sp>
        <p:nvSpPr>
          <p:cNvPr id="70" name="Google Shape;101;p16"/>
          <p:cNvSpPr txBox="1"/>
          <p:nvPr/>
        </p:nvSpPr>
        <p:spPr>
          <a:xfrm>
            <a:off x="7363203" y="3756545"/>
            <a:ext cx="1594990" cy="28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매출 분포도</a:t>
            </a:r>
          </a:p>
        </p:txBody>
      </p:sp>
      <p:sp>
        <p:nvSpPr>
          <p:cNvPr id="76" name="부분 원형 75"/>
          <p:cNvSpPr/>
          <p:nvPr/>
        </p:nvSpPr>
        <p:spPr>
          <a:xfrm>
            <a:off x="471429" y="1796475"/>
            <a:ext cx="1507884" cy="1495059"/>
          </a:xfrm>
          <a:prstGeom prst="pie">
            <a:avLst>
              <a:gd name="adj1" fmla="val 18296991"/>
              <a:gd name="adj2" fmla="val 13131145"/>
            </a:avLst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부분 원형 76"/>
          <p:cNvSpPr/>
          <p:nvPr/>
        </p:nvSpPr>
        <p:spPr>
          <a:xfrm>
            <a:off x="2741869" y="1814231"/>
            <a:ext cx="1477303" cy="1477303"/>
          </a:xfrm>
          <a:prstGeom prst="pie">
            <a:avLst>
              <a:gd name="adj1" fmla="val 18523184"/>
              <a:gd name="adj2" fmla="val 11744542"/>
            </a:avLst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부분 원형 77"/>
          <p:cNvSpPr/>
          <p:nvPr/>
        </p:nvSpPr>
        <p:spPr>
          <a:xfrm>
            <a:off x="4952687" y="1874569"/>
            <a:ext cx="1514433" cy="1480244"/>
          </a:xfrm>
          <a:prstGeom prst="pie">
            <a:avLst>
              <a:gd name="adj1" fmla="val 18834806"/>
              <a:gd name="adj2" fmla="val 13130884"/>
            </a:avLst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부분 원형 78"/>
          <p:cNvSpPr/>
          <p:nvPr/>
        </p:nvSpPr>
        <p:spPr>
          <a:xfrm>
            <a:off x="7279581" y="1946760"/>
            <a:ext cx="1452269" cy="1419483"/>
          </a:xfrm>
          <a:prstGeom prst="pie">
            <a:avLst>
              <a:gd name="adj1" fmla="val 18844905"/>
              <a:gd name="adj2" fmla="val 11769840"/>
            </a:avLst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B70FEF-EA24-C72C-448B-8EFCA9FDAD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3DF10-E1E9-C59C-F43C-CAF86AA91699}"/>
              </a:ext>
            </a:extLst>
          </p:cNvPr>
          <p:cNvSpPr txBox="1"/>
          <p:nvPr/>
        </p:nvSpPr>
        <p:spPr>
          <a:xfrm>
            <a:off x="3345700" y="269902"/>
            <a:ext cx="2448106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맑은 고딕"/>
                <a:ea typeface="맑은 고딕"/>
              </a:rPr>
              <a:t>연령대별 분포도</a:t>
            </a:r>
            <a:endParaRPr kumimoji="0" lang="ko-KR" altLang="en-US" sz="24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571ECC-A54E-785D-D2EF-EF9DB2FCF84B}"/>
              </a:ext>
            </a:extLst>
          </p:cNvPr>
          <p:cNvCxnSpPr>
            <a:cxnSpLocks/>
          </p:cNvCxnSpPr>
          <p:nvPr/>
        </p:nvCxnSpPr>
        <p:spPr>
          <a:xfrm>
            <a:off x="4558365" y="1573170"/>
            <a:ext cx="10061" cy="2183375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09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 descr="구름, 야외, 스카이라인, 타워 블록이(가) 표시된 사진&#10;&#10;자동 생성된 설명">
            <a:extLst>
              <a:ext uri="{FF2B5EF4-FFF2-40B4-BE49-F238E27FC236}">
                <a16:creationId xmlns:a16="http://schemas.microsoft.com/office/drawing/2014/main" id="{27FF3A57-5B6D-DE19-A554-81E20DF5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9C00-6046-17D8-B0DA-E4E52DE24925}"/>
              </a:ext>
            </a:extLst>
          </p:cNvPr>
          <p:cNvSpPr>
            <a:spLocks/>
          </p:cNvSpPr>
          <p:nvPr/>
        </p:nvSpPr>
        <p:spPr>
          <a:xfrm>
            <a:off x="-2679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6D1EB95-A242-A6AD-7522-0C11A583A7EC}"/>
              </a:ext>
            </a:extLst>
          </p:cNvPr>
          <p:cNvSpPr/>
          <p:nvPr/>
        </p:nvSpPr>
        <p:spPr>
          <a:xfrm>
            <a:off x="488894" y="795587"/>
            <a:ext cx="8026160" cy="3570407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40789-788D-886A-0211-E26B16EB0A2D}"/>
              </a:ext>
            </a:extLst>
          </p:cNvPr>
          <p:cNvSpPr txBox="1"/>
          <p:nvPr/>
        </p:nvSpPr>
        <p:spPr>
          <a:xfrm>
            <a:off x="2415294" y="179772"/>
            <a:ext cx="4314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맑은 고딕"/>
                <a:ea typeface="맑은 고딕"/>
              </a:rPr>
              <a:t>제휴사별 전년 대비 매출 분석</a:t>
            </a:r>
            <a:endParaRPr kumimoji="0" lang="ko-KR" altLang="en-US" sz="2400" b="1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18" name="Google Shape;248;p19"/>
          <p:cNvGrpSpPr/>
          <p:nvPr/>
        </p:nvGrpSpPr>
        <p:grpSpPr>
          <a:xfrm>
            <a:off x="6513537" y="1103887"/>
            <a:ext cx="628500" cy="2999217"/>
            <a:chOff x="5777747" y="1199511"/>
            <a:chExt cx="628500" cy="3200140"/>
          </a:xfrm>
        </p:grpSpPr>
        <p:grpSp>
          <p:nvGrpSpPr>
            <p:cNvPr id="19" name="Google Shape;249;p19"/>
            <p:cNvGrpSpPr/>
            <p:nvPr/>
          </p:nvGrpSpPr>
          <p:grpSpPr>
            <a:xfrm>
              <a:off x="5938295" y="1199511"/>
              <a:ext cx="324790" cy="2525539"/>
              <a:chOff x="3433300" y="1590200"/>
              <a:chExt cx="286462" cy="2227500"/>
            </a:xfrm>
          </p:grpSpPr>
          <p:sp>
            <p:nvSpPr>
              <p:cNvPr id="2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rgbClr val="EEEEEE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51;p19"/>
              <p:cNvSpPr/>
              <p:nvPr/>
            </p:nvSpPr>
            <p:spPr>
              <a:xfrm>
                <a:off x="3433305" y="3001445"/>
                <a:ext cx="286457" cy="816077"/>
              </a:xfrm>
              <a:prstGeom prst="roundRect">
                <a:avLst>
                  <a:gd name="adj" fmla="val 50000"/>
                </a:avLst>
              </a:prstGeom>
              <a:solidFill>
                <a:srgbClr val="59A7FF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>
              <a:solidFill>
                <a:srgbClr val="59A7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0" tIns="91424" rIns="0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kumimoji="0" lang="en-US" altLang="ko-KR" sz="1600" b="0" i="0" u="none" strike="noStrike" kern="0" cap="none" spc="0" normalizeH="0" baseline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10.2</a:t>
              </a:r>
              <a:r>
                <a:rPr kumimoji="0" lang="en" sz="1200" b="0" i="0" u="none" strike="noStrike" kern="0" cap="none" spc="0" normalizeH="0" baseline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</a:p>
          </p:txBody>
        </p:sp>
        <p:sp>
          <p:nvSpPr>
            <p:cNvPr id="23" name="Google Shape;253;p19"/>
            <p:cNvSpPr txBox="1"/>
            <p:nvPr/>
          </p:nvSpPr>
          <p:spPr>
            <a:xfrm>
              <a:off x="5777747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</a:p>
          </p:txBody>
        </p:sp>
      </p:grpSp>
      <p:grpSp>
        <p:nvGrpSpPr>
          <p:cNvPr id="24" name="Google Shape;254;p19"/>
          <p:cNvGrpSpPr/>
          <p:nvPr/>
        </p:nvGrpSpPr>
        <p:grpSpPr>
          <a:xfrm>
            <a:off x="4863412" y="1103887"/>
            <a:ext cx="628500" cy="2999217"/>
            <a:chOff x="3751092" y="1199512"/>
            <a:chExt cx="628500" cy="3200140"/>
          </a:xfrm>
        </p:grpSpPr>
        <p:grpSp>
          <p:nvGrpSpPr>
            <p:cNvPr id="25" name="Google Shape;255;p19"/>
            <p:cNvGrpSpPr/>
            <p:nvPr/>
          </p:nvGrpSpPr>
          <p:grpSpPr>
            <a:xfrm>
              <a:off x="3911638" y="1199512"/>
              <a:ext cx="351252" cy="2525539"/>
              <a:chOff x="3433300" y="1590200"/>
              <a:chExt cx="309801" cy="2227500"/>
            </a:xfrm>
          </p:grpSpPr>
          <p:sp>
            <p:nvSpPr>
              <p:cNvPr id="2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rgbClr val="EEEEEE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57;p19"/>
              <p:cNvSpPr/>
              <p:nvPr/>
            </p:nvSpPr>
            <p:spPr>
              <a:xfrm>
                <a:off x="3433308" y="3166861"/>
                <a:ext cx="309792" cy="650356"/>
              </a:xfrm>
              <a:prstGeom prst="roundRect">
                <a:avLst>
                  <a:gd name="adj" fmla="val 50000"/>
                </a:avLst>
              </a:prstGeom>
              <a:solidFill>
                <a:srgbClr val="00D4F0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>
              <a:solidFill>
                <a:srgbClr val="00D4F0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0" tIns="91424" rIns="0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6.6</a:t>
              </a:r>
              <a:r>
                <a:rPr kumimoji="0" lang="en" sz="1200" b="0" i="0" u="none" strike="noStrike" kern="0" cap="none" spc="0" normalizeH="0" baseline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</a:p>
          </p:txBody>
        </p:sp>
        <p:sp>
          <p:nvSpPr>
            <p:cNvPr id="29" name="Google Shape;259;p19"/>
            <p:cNvSpPr txBox="1"/>
            <p:nvPr/>
          </p:nvSpPr>
          <p:spPr>
            <a:xfrm>
              <a:off x="3751092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</a:p>
          </p:txBody>
        </p:sp>
      </p:grpSp>
      <p:grpSp>
        <p:nvGrpSpPr>
          <p:cNvPr id="36" name="Google Shape;279;p19"/>
          <p:cNvGrpSpPr/>
          <p:nvPr/>
        </p:nvGrpSpPr>
        <p:grpSpPr>
          <a:xfrm>
            <a:off x="7338599" y="1103887"/>
            <a:ext cx="628500" cy="2999217"/>
            <a:chOff x="6791075" y="1199512"/>
            <a:chExt cx="628500" cy="3200140"/>
          </a:xfrm>
        </p:grpSpPr>
        <p:grpSp>
          <p:nvGrpSpPr>
            <p:cNvPr id="37" name="Google Shape;280;p19"/>
            <p:cNvGrpSpPr/>
            <p:nvPr/>
          </p:nvGrpSpPr>
          <p:grpSpPr>
            <a:xfrm>
              <a:off x="6951621" y="1199512"/>
              <a:ext cx="315969" cy="2525539"/>
              <a:chOff x="3433300" y="1590200"/>
              <a:chExt cx="278682" cy="2227500"/>
            </a:xfrm>
          </p:grpSpPr>
          <p:sp>
            <p:nvSpPr>
              <p:cNvPr id="38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rgbClr val="EEEEEE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282;p19"/>
              <p:cNvSpPr/>
              <p:nvPr/>
            </p:nvSpPr>
            <p:spPr>
              <a:xfrm>
                <a:off x="3433303" y="1866364"/>
                <a:ext cx="278679" cy="1951165"/>
              </a:xfrm>
              <a:prstGeom prst="roundRect">
                <a:avLst>
                  <a:gd name="adj" fmla="val 50000"/>
                </a:avLst>
              </a:prstGeom>
              <a:solidFill>
                <a:srgbClr val="071554">
                  <a:alpha val="1000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>
              <a:solidFill>
                <a:srgbClr val="071554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0" tIns="91424" rIns="0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86</a:t>
              </a:r>
              <a:r>
                <a:rPr kumimoji="0" lang="en" sz="1200" b="0" i="0" u="none" strike="noStrike" kern="0" cap="none" spc="0" normalizeH="0" baseline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</a:p>
          </p:txBody>
        </p:sp>
        <p:sp>
          <p:nvSpPr>
            <p:cNvPr id="41" name="Google Shape;284;p19"/>
            <p:cNvSpPr txBox="1"/>
            <p:nvPr/>
          </p:nvSpPr>
          <p:spPr>
            <a:xfrm>
              <a:off x="6791075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</a:p>
          </p:txBody>
        </p:sp>
      </p:grpSp>
      <p:cxnSp>
        <p:nvCxnSpPr>
          <p:cNvPr id="45" name="연결선: 구부러짐 44"/>
          <p:cNvCxnSpPr>
            <a:cxnSpLocks/>
            <a:stCxn id="38" idx="0"/>
          </p:cNvCxnSpPr>
          <p:nvPr/>
        </p:nvCxnSpPr>
        <p:spPr>
          <a:xfrm rot="16200000" flipV="1">
            <a:off x="7349618" y="800787"/>
            <a:ext cx="523462" cy="8273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" name="Google Shape;101;p16">
            <a:extLst>
              <a:ext uri="{FF2B5EF4-FFF2-40B4-BE49-F238E27FC236}">
                <a16:creationId xmlns:a16="http://schemas.microsoft.com/office/drawing/2014/main" id="{5431B4FC-0CEB-7BBF-356B-4A260C9BFE7B}"/>
              </a:ext>
            </a:extLst>
          </p:cNvPr>
          <p:cNvSpPr txBox="1"/>
          <p:nvPr/>
        </p:nvSpPr>
        <p:spPr>
          <a:xfrm>
            <a:off x="5011567" y="4077994"/>
            <a:ext cx="2778728" cy="26991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제휴사별 전년도 대비 매출 증감률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87523" y="141507"/>
            <a:ext cx="1889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5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2013</a:t>
            </a:r>
            <a:r>
              <a:rPr kumimoji="0" lang="ko-KR" altLang="en-US" sz="105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년도 입점</a:t>
            </a:r>
            <a:r>
              <a:rPr kumimoji="0" lang="en-US" altLang="ko-KR" sz="105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/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5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2015</a:t>
            </a:r>
            <a:r>
              <a:rPr kumimoji="0" lang="ko-KR" altLang="en-US" sz="1050" b="1" i="0" u="none" strike="noStrike" kern="0" cap="none" spc="0" normalizeH="0" baseline="0" dirty="0">
                <a:solidFill>
                  <a:schemeClr val="bg1"/>
                </a:solidFill>
                <a:latin typeface="맑은 고딕"/>
                <a:ea typeface="맑은 고딕"/>
              </a:rPr>
              <a:t>년도 본격 판매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88158" y="1109603"/>
            <a:ext cx="3921189" cy="2975454"/>
            <a:chOff x="353887" y="1941174"/>
            <a:chExt cx="3520369" cy="26713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6100"/>
            <a:stretch>
              <a:fillRect/>
            </a:stretch>
          </p:blipFill>
          <p:spPr>
            <a:xfrm>
              <a:off x="353887" y="1941174"/>
              <a:ext cx="3520369" cy="244295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85215" y="4384132"/>
              <a:ext cx="303924" cy="228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latin typeface="맑은 고딕"/>
                  <a:ea typeface="맑은 고딕"/>
                </a:rPr>
                <a:t>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62737" y="4384132"/>
              <a:ext cx="303924" cy="228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latin typeface="맑은 고딕"/>
                  <a:ea typeface="맑은 고딕"/>
                </a:rPr>
                <a:t>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82946" y="4384132"/>
              <a:ext cx="303923" cy="228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latin typeface="맑은 고딕"/>
                  <a:ea typeface="맑은 고딕"/>
                </a:rPr>
                <a:t>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01743" y="4384132"/>
              <a:ext cx="303924" cy="228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0" i="0" u="none" strike="noStrike" kern="0" cap="none" spc="0" normalizeH="0" baseline="0">
                  <a:latin typeface="맑은 고딕"/>
                  <a:ea typeface="맑은 고딕"/>
                </a:rPr>
                <a:t>D</a:t>
              </a:r>
            </a:p>
          </p:txBody>
        </p:sp>
      </p:grpSp>
      <p:sp>
        <p:nvSpPr>
          <p:cNvPr id="16" name="Google Shape;101;p16"/>
          <p:cNvSpPr txBox="1"/>
          <p:nvPr/>
        </p:nvSpPr>
        <p:spPr>
          <a:xfrm>
            <a:off x="1353707" y="4077994"/>
            <a:ext cx="2778728" cy="288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rgbClr val="434343"/>
                </a:solidFill>
                <a:latin typeface="맑은 고딕"/>
                <a:ea typeface="맑은 고딕"/>
                <a:cs typeface="Fira Sans Extra Condensed Medium"/>
                <a:sym typeface="Fira Sans Extra Condensed Medium"/>
              </a:rPr>
              <a:t>제휴사별 전년도 대비 매출 그래프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lum/>
          </a:blip>
          <a:stretch>
            <a:fillRect/>
          </a:stretch>
        </p:blipFill>
        <p:spPr>
          <a:xfrm>
            <a:off x="2203322" y="2696971"/>
            <a:ext cx="539749" cy="53974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BCCA96-1691-4FBE-4C9E-407E160FC920}"/>
              </a:ext>
            </a:extLst>
          </p:cNvPr>
          <p:cNvGrpSpPr/>
          <p:nvPr/>
        </p:nvGrpSpPr>
        <p:grpSpPr>
          <a:xfrm>
            <a:off x="5047226" y="845533"/>
            <a:ext cx="2254926" cy="3257572"/>
            <a:chOff x="5310116" y="1108422"/>
            <a:chExt cx="2254926" cy="3458495"/>
          </a:xfrm>
        </p:grpSpPr>
        <p:grpSp>
          <p:nvGrpSpPr>
            <p:cNvPr id="30" name="Google Shape;260;p19"/>
            <p:cNvGrpSpPr/>
            <p:nvPr/>
          </p:nvGrpSpPr>
          <p:grpSpPr>
            <a:xfrm>
              <a:off x="5966575" y="1366778"/>
              <a:ext cx="628500" cy="3200139"/>
              <a:chOff x="4768201" y="1199512"/>
              <a:chExt cx="628500" cy="3003467"/>
            </a:xfrm>
          </p:grpSpPr>
          <p:grpSp>
            <p:nvGrpSpPr>
              <p:cNvPr id="31" name="Google Shape;261;p19"/>
              <p:cNvGrpSpPr/>
              <p:nvPr/>
            </p:nvGrpSpPr>
            <p:grpSpPr>
              <a:xfrm>
                <a:off x="4924967" y="1199512"/>
                <a:ext cx="315971" cy="2690374"/>
                <a:chOff x="3433300" y="1590200"/>
                <a:chExt cx="278684" cy="2372883"/>
              </a:xfrm>
            </p:grpSpPr>
            <p:sp>
              <p:nvSpPr>
                <p:cNvPr id="32" name="Google Shape;262;p19"/>
                <p:cNvSpPr/>
                <p:nvPr/>
              </p:nvSpPr>
              <p:spPr>
                <a:xfrm>
                  <a:off x="3433300" y="1590200"/>
                  <a:ext cx="270900" cy="2227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EEEEE">
                    <a:alpha val="100000"/>
                  </a:srgbClr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263;p19"/>
                <p:cNvSpPr/>
                <p:nvPr/>
              </p:nvSpPr>
              <p:spPr>
                <a:xfrm flipV="1">
                  <a:off x="3433306" y="3514905"/>
                  <a:ext cx="278678" cy="44817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>
                    <a:alpha val="100000"/>
                  </a:srgbClr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" name="Google Shape;264;p19"/>
              <p:cNvSpPr/>
              <p:nvPr/>
            </p:nvSpPr>
            <p:spPr>
              <a:xfrm>
                <a:off x="4789620" y="3205814"/>
                <a:ext cx="578100" cy="544919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0" tIns="91424" rIns="0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600" b="0" i="0" u="none" strike="noStrike" kern="0" cap="none" spc="0" normalizeH="0" baseline="0" dirty="0">
                    <a:solidFill>
                      <a:srgbClr val="FF0000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-2.6</a:t>
                </a:r>
              </a:p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" sz="1600" b="0" i="0" u="none" strike="noStrike" kern="0" cap="none" spc="0" normalizeH="0" baseline="0" dirty="0">
                    <a:solidFill>
                      <a:srgbClr val="FF0000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%</a:t>
                </a:r>
              </a:p>
            </p:txBody>
          </p:sp>
          <p:sp>
            <p:nvSpPr>
              <p:cNvPr id="35" name="Google Shape;265;p19"/>
              <p:cNvSpPr txBox="1"/>
              <p:nvPr/>
            </p:nvSpPr>
            <p:spPr>
              <a:xfrm>
                <a:off x="4768201" y="3897879"/>
                <a:ext cx="628500" cy="30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ctr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kumimoji="0" lang="en-US" altLang="ko-KR" sz="1400" b="0" i="0" u="none" strike="noStrike" kern="0" cap="none" spc="0" normalizeH="0" baseline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B</a:t>
                </a:r>
              </a:p>
            </p:txBody>
          </p:sp>
        </p:grpSp>
        <p:sp>
          <p:nvSpPr>
            <p:cNvPr id="42" name="화살표: 아래쪽 41"/>
            <p:cNvSpPr/>
            <p:nvPr/>
          </p:nvSpPr>
          <p:spPr>
            <a:xfrm>
              <a:off x="5792840" y="1786819"/>
              <a:ext cx="968407" cy="78493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400" b="1" i="0" u="none" strike="noStrike" kern="0" cap="none" spc="0" normalizeH="0" baseline="0">
                  <a:solidFill>
                    <a:srgbClr val="FFFFFF"/>
                  </a:solidFill>
                  <a:latin typeface="Arial"/>
                  <a:ea typeface="맑은 고딕"/>
                  <a:cs typeface="맑은 고딕"/>
                </a:rPr>
                <a:t>감소</a:t>
              </a: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46033" y="1637860"/>
              <a:ext cx="507639" cy="507639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543859" y="1667279"/>
              <a:ext cx="412136" cy="41213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10116" y="1142085"/>
              <a:ext cx="639775" cy="495775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5824503" y="1108422"/>
              <a:ext cx="592297" cy="487897"/>
            </a:xfrm>
            <a:prstGeom prst="rect">
              <a:avLst/>
            </a:prstGeom>
            <a:solidFill>
              <a:srgbClr val="00D4F0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1" i="0" u="none" strike="noStrike" kern="0" cap="none" spc="0" normalizeH="0" baseline="0" dirty="0">
                  <a:solidFill>
                    <a:srgbClr val="FFFFFF"/>
                  </a:solidFill>
                  <a:latin typeface="맑은 고딕"/>
                </a:rPr>
                <a:t>6%</a:t>
              </a: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400" b="1" i="0" u="none" strike="noStrike" kern="0" cap="none" spc="0" normalizeH="0" baseline="0" dirty="0">
                  <a:solidFill>
                    <a:srgbClr val="FFFFFF"/>
                  </a:solidFill>
                  <a:latin typeface="맑은 고딕"/>
                </a:rPr>
                <a:t>증가</a:t>
              </a: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0">
              <a:off x="6321321" y="1171503"/>
              <a:ext cx="639775" cy="495775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6851584" y="1210296"/>
              <a:ext cx="713458" cy="437933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400" b="1" i="0" u="none" strike="noStrike" kern="0" cap="none" spc="0" normalizeH="0" baseline="0">
                  <a:solidFill>
                    <a:srgbClr val="FFFFFF"/>
                  </a:solidFill>
                  <a:latin typeface="맑은 고딕"/>
                </a:rPr>
                <a:t>1.6%</a:t>
              </a:r>
            </a:p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400" b="1" i="0" u="none" strike="noStrike" kern="0" cap="none" spc="0" normalizeH="0" baseline="0">
                  <a:solidFill>
                    <a:srgbClr val="FFFFFF"/>
                  </a:solidFill>
                  <a:latin typeface="맑은 고딕"/>
                </a:rPr>
                <a:t>증가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731DAB1-3FDF-185B-C3A4-144171013328}"/>
              </a:ext>
            </a:extLst>
          </p:cNvPr>
          <p:cNvSpPr txBox="1"/>
          <p:nvPr/>
        </p:nvSpPr>
        <p:spPr>
          <a:xfrm>
            <a:off x="1110586" y="1277657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2,491</a:t>
            </a:r>
            <a:r>
              <a:rPr lang="ko-KR" altLang="en-US" sz="100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F9AD63-AC03-2BE6-C996-392A3854BE93}"/>
              </a:ext>
            </a:extLst>
          </p:cNvPr>
          <p:cNvSpPr txBox="1"/>
          <p:nvPr/>
        </p:nvSpPr>
        <p:spPr>
          <a:xfrm>
            <a:off x="1391781" y="1092268"/>
            <a:ext cx="797319" cy="2360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2,657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3F1DD6-6F87-F5F3-571E-B98B15E7F561}"/>
              </a:ext>
            </a:extLst>
          </p:cNvPr>
          <p:cNvSpPr txBox="1"/>
          <p:nvPr/>
        </p:nvSpPr>
        <p:spPr>
          <a:xfrm>
            <a:off x="1964956" y="3234263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564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745D72-CD38-C7F6-D013-0060806D1A46}"/>
              </a:ext>
            </a:extLst>
          </p:cNvPr>
          <p:cNvSpPr txBox="1"/>
          <p:nvPr/>
        </p:nvSpPr>
        <p:spPr>
          <a:xfrm>
            <a:off x="2357721" y="3232256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549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395448-29B7-1BFE-CD81-89528421F529}"/>
              </a:ext>
            </a:extLst>
          </p:cNvPr>
          <p:cNvSpPr txBox="1"/>
          <p:nvPr/>
        </p:nvSpPr>
        <p:spPr>
          <a:xfrm>
            <a:off x="2846057" y="3436907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238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4B26A-A476-24A1-571A-1E09A64BB98B}"/>
              </a:ext>
            </a:extLst>
          </p:cNvPr>
          <p:cNvSpPr txBox="1"/>
          <p:nvPr/>
        </p:nvSpPr>
        <p:spPr>
          <a:xfrm>
            <a:off x="3255624" y="3436907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263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813D9D-641E-7297-D22C-FE73CDE0E782}"/>
              </a:ext>
            </a:extLst>
          </p:cNvPr>
          <p:cNvSpPr txBox="1"/>
          <p:nvPr/>
        </p:nvSpPr>
        <p:spPr>
          <a:xfrm>
            <a:off x="3837675" y="3581106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3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324F53-ADFE-4192-FB12-8ED9A30C6B6C}"/>
              </a:ext>
            </a:extLst>
          </p:cNvPr>
          <p:cNvSpPr txBox="1"/>
          <p:nvPr/>
        </p:nvSpPr>
        <p:spPr>
          <a:xfrm>
            <a:off x="4176335" y="3581106"/>
            <a:ext cx="651279" cy="240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000" b="0" i="0" u="none" strike="noStrike" kern="0" cap="none" spc="0" normalizeH="0" baseline="0" dirty="0">
                <a:latin typeface="맑은 고딕"/>
                <a:ea typeface="맑은 고딕"/>
              </a:rPr>
              <a:t>6</a:t>
            </a:r>
            <a:r>
              <a:rPr kumimoji="0" lang="ko-KR" altLang="en-US" sz="1000" b="0" i="0" u="none" strike="noStrike" kern="0" cap="none" spc="0" normalizeH="0" baseline="0" dirty="0">
                <a:latin typeface="맑은 고딕"/>
                <a:ea typeface="맑은 고딕"/>
              </a:rPr>
              <a:t>억</a:t>
            </a:r>
          </a:p>
        </p:txBody>
      </p:sp>
      <p:sp>
        <p:nvSpPr>
          <p:cNvPr id="63" name="슬라이드 번호 개체 틀 62">
            <a:extLst>
              <a:ext uri="{FF2B5EF4-FFF2-40B4-BE49-F238E27FC236}">
                <a16:creationId xmlns:a16="http://schemas.microsoft.com/office/drawing/2014/main" id="{633C0702-CF0F-0385-F056-F07C0B8D9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131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3987</TotalTime>
  <Words>2515</Words>
  <Application>Microsoft Office PowerPoint</Application>
  <PresentationFormat>화면 슬라이드 쇼(16:9)</PresentationFormat>
  <Paragraphs>848</Paragraphs>
  <Slides>29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Fira Sans Extra Condensed Medium</vt:lpstr>
      <vt:lpstr>맑은 고딕</vt:lpstr>
      <vt:lpstr>Arial</vt:lpstr>
      <vt:lpstr>Fira Sans Extra Condensed</vt:lpstr>
      <vt:lpstr>Fira Sans Extra Condensed Light</vt:lpstr>
      <vt:lpstr>Poppins</vt:lpstr>
      <vt:lpstr>Roboto</vt:lpstr>
      <vt:lpstr>Roboto Medium</vt:lpstr>
      <vt:lpstr>Wingdings</vt:lpstr>
      <vt:lpstr>Data Charts Infographics by Slidesgo</vt:lpstr>
      <vt:lpstr>유의 고객 세분화를 통한 매출 증대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유의 고객 세분화를 통한 매출 증대 -개인화 전략 도출-</dc:title>
  <dc:creator>h</dc:creator>
  <cp:lastModifiedBy>Inie Choi</cp:lastModifiedBy>
  <cp:revision>1006</cp:revision>
  <dcterms:modified xsi:type="dcterms:W3CDTF">2023-06-29T07:09:09Z</dcterms:modified>
  <cp:version/>
</cp:coreProperties>
</file>